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86" r:id="rId12"/>
    <p:sldId id="285" r:id="rId13"/>
    <p:sldId id="264" r:id="rId14"/>
    <p:sldId id="28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78" r:id="rId30"/>
    <p:sldId id="280" r:id="rId31"/>
    <p:sldId id="288" r:id="rId32"/>
    <p:sldId id="287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0" autoAdjust="0"/>
  </p:normalViewPr>
  <p:slideViewPr>
    <p:cSldViewPr snapToGrid="0" snapToObjects="1">
      <p:cViewPr varScale="1">
        <p:scale>
          <a:sx n="92" d="100"/>
          <a:sy n="92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A7610-2A68-124D-909D-4DD01217B822}" type="datetimeFigureOut">
              <a:rPr lang="en-US" smtClean="0"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F999-9DD6-7645-B2D8-22F20C7F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70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AA706-1DB8-F441-AA67-8B377BE34D23}" type="datetimeFigureOut">
              <a:rPr lang="en-US" smtClean="0"/>
              <a:t>8/30/12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826C-AC81-BB4D-84C1-F35155ED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26C-AC81-BB4D-84C1-F35155ED60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0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26C-AC81-BB4D-84C1-F35155ED60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26C-AC81-BB4D-84C1-F35155ED60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6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A4FF-A333-8844-9A0B-7D71641DAC2B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FC62-BB08-4141-BCAD-018B53C2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sa.ehs.ucla.edu/" TargetMode="External"/><Relationship Id="rId4" Type="http://schemas.openxmlformats.org/officeDocument/2006/relationships/hyperlink" Target="http://ehs.ucla.edu/ExhibitAChemList.pdf" TargetMode="External"/><Relationship Id="rId5" Type="http://schemas.openxmlformats.org/officeDocument/2006/relationships/hyperlink" Target="http://www.chemistry.ucla.edu/pages/safety" TargetMode="External"/><Relationship Id="rId6" Type="http://schemas.openxmlformats.org/officeDocument/2006/relationships/hyperlink" Target="http://ehs.ucla.edu/ChemStorag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p.ehs.ucla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aMXwNBAbxc" TargetMode="External"/><Relationship Id="rId4" Type="http://schemas.openxmlformats.org/officeDocument/2006/relationships/hyperlink" Target="http://www.chemistry.ucla.edu/file-storage/publicview/pdfs/ProceduresSafeSolid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emistry.ucla.edu/file-storage/publicview/pdfs/SOPLiquidReagent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cla.edu/Pub/PPE_Guidance.pdf" TargetMode="External"/><Relationship Id="rId4" Type="http://schemas.openxmlformats.org/officeDocument/2006/relationships/hyperlink" Target="http://www.adminpolicies.ucla.edu/pdf/905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sm.ehs.ucla.ed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minpolicies.ucla.edu/pdf/905.pdf" TargetMode="External"/><Relationship Id="rId3" Type="http://schemas.openxmlformats.org/officeDocument/2006/relationships/hyperlink" Target="http://www.ehs.ucla.edu/LabSafetyManual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minpolicies.ucla.edu/pdf/905.pdf" TargetMode="External"/><Relationship Id="rId3" Type="http://schemas.openxmlformats.org/officeDocument/2006/relationships/hyperlink" Target="http://ehs.ucla.edu/Pub/PPE_Guidance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cla.edu/Pub/PPE_Guidance.pdf" TargetMode="External"/><Relationship Id="rId4" Type="http://schemas.openxmlformats.org/officeDocument/2006/relationships/hyperlink" Target="http://www.chemistry.ucla.edu/file-storage/publicview/pdfs/safety-website-files/Flame_Resistant_Laboratory_Coat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minpolicies.ucla.edu/pdf/905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minpolicies.ucla.edu/pdf/905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minpolicies.ucla.edu/pdf/905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minpolicies.ucla.edu/pdf/905.pdf" TargetMode="External"/><Relationship Id="rId3" Type="http://schemas.openxmlformats.org/officeDocument/2006/relationships/hyperlink" Target="http://ehs.ucla.edu/Pub/PPE_Guidance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cla.edu/Pub/PPE_Guidance.pdf" TargetMode="External"/><Relationship Id="rId4" Type="http://schemas.openxmlformats.org/officeDocument/2006/relationships/hyperlink" Target="http://www.ehs.ucla.edu/LabSafetyManua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minpolicies.ucla.edu/pdf/905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emistry.ucla.edu/file-storage/publicview/pdfs/HazardAssessmentPPE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hs.ucla.edu/PPEComplianceInspection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cla.edu/CatAChemInspectionChecklist.pdf" TargetMode="External"/><Relationship Id="rId4" Type="http://schemas.openxmlformats.org/officeDocument/2006/relationships/hyperlink" Target="http://ehs.ucla.edu/PPEComplianceInspection.pdf" TargetMode="External"/><Relationship Id="rId5" Type="http://schemas.openxmlformats.org/officeDocument/2006/relationships/hyperlink" Target="http://ehs.ucla.edu/LabSafetyInspectionChecklis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s.ucla.edu/LabSafetyManual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ais.ucla.edu/go/1002890" TargetMode="External"/><Relationship Id="rId3" Type="http://schemas.openxmlformats.org/officeDocument/2006/relationships/hyperlink" Target="http://ehs.ucla.edu/Pub/IPD_EHS%20123%20Poster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hs.ucla.edu/OSHA_FS.pdf" TargetMode="External"/><Relationship Id="rId3" Type="http://schemas.openxmlformats.org/officeDocument/2006/relationships/hyperlink" Target="http://www.adminpolicies.ucla.edu/pdf/907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s.ucla.edu/LabSafetyManual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ais.ucla.edu/go/1003938" TargetMode="External"/><Relationship Id="rId3" Type="http://schemas.openxmlformats.org/officeDocument/2006/relationships/hyperlink" Target="http://ehs.ucla.edu/LabSafetyOrientation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ais.ucla.edu/go/1003938" TargetMode="External"/><Relationship Id="rId3" Type="http://schemas.openxmlformats.org/officeDocument/2006/relationships/hyperlink" Target="http://ehs.ucla.edu/Pub/Lab%20Training%20Matrix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ais.ucla.edu/go/1003938" TargetMode="External"/><Relationship Id="rId3" Type="http://schemas.openxmlformats.org/officeDocument/2006/relationships/hyperlink" Target="http://ehs.ucla.edu/Pub/Lab%20Training%20Matrix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6853"/>
            <a:ext cx="7772400" cy="23735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SAFETY REQUIREMENTS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UCLA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DEPARTMENT OF CHEMISTRY AND BIOCHEMISTRY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347" y="5101535"/>
            <a:ext cx="8577629" cy="1039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Lab Safety Officers </a:t>
            </a:r>
            <a:r>
              <a:rPr lang="en-US" dirty="0" smtClean="0">
                <a:solidFill>
                  <a:schemeClr val="tx1"/>
                </a:solidFill>
              </a:rPr>
              <a:t>Meeting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August 30, 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892" y="4239761"/>
            <a:ext cx="61073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Faculty Meeting		August 28, 2012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2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94462"/>
              </p:ext>
            </p:extLst>
          </p:nvPr>
        </p:nvGraphicFramePr>
        <p:xfrm>
          <a:off x="97695" y="119410"/>
          <a:ext cx="4442727" cy="643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4" imgW="5486400" imgH="7950200" progId="Word.Document.12">
                  <p:embed/>
                </p:oleObj>
              </mc:Choice>
              <mc:Fallback>
                <p:oleObj name="Document" r:id="rId4" imgW="5486400" imgH="795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95" y="119410"/>
                        <a:ext cx="4442727" cy="6436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76316"/>
              </p:ext>
            </p:extLst>
          </p:nvPr>
        </p:nvGraphicFramePr>
        <p:xfrm>
          <a:off x="4696616" y="119410"/>
          <a:ext cx="4359070" cy="646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6" imgW="5486400" imgH="8140700" progId="Word.Document.12">
                  <p:embed/>
                </p:oleObj>
              </mc:Choice>
              <mc:Fallback>
                <p:oleObj name="Document" r:id="rId6" imgW="5486400" imgH="814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6616" y="119410"/>
                        <a:ext cx="4359070" cy="646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18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782"/>
            <a:ext cx="4543261" cy="6316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36" y="198782"/>
            <a:ext cx="4663660" cy="63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9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086" y="466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077004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6858000" imgH="177800" progId="Word.Document.12">
                  <p:embed/>
                </p:oleObj>
              </mc:Choice>
              <mc:Fallback>
                <p:oleObj name="Document" r:id="rId3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5" y="99391"/>
            <a:ext cx="4568070" cy="66481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375" y="220871"/>
            <a:ext cx="4362854" cy="51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Standard Operating Procedures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191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In addition to SOP write-ups on individual chemicals and chemical classes, research groups should have </a:t>
            </a:r>
            <a:r>
              <a:rPr lang="en-US" dirty="0"/>
              <a:t>write-ups </a:t>
            </a:r>
            <a:r>
              <a:rPr lang="en-US" dirty="0" smtClean="0"/>
              <a:t>on </a:t>
            </a:r>
            <a:r>
              <a:rPr lang="en-US" dirty="0" err="1" smtClean="0"/>
              <a:t>labware</a:t>
            </a:r>
            <a:r>
              <a:rPr lang="en-US" dirty="0" smtClean="0"/>
              <a:t>, techniques, physical hazards, etc.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 smtClean="0"/>
              <a:t>Distillations</a:t>
            </a:r>
          </a:p>
          <a:p>
            <a:pPr lvl="0"/>
            <a:r>
              <a:rPr lang="en-US" dirty="0" smtClean="0"/>
              <a:t>Electrical Connections</a:t>
            </a:r>
          </a:p>
          <a:p>
            <a:pPr lvl="0"/>
            <a:r>
              <a:rPr lang="en-US" dirty="0" smtClean="0"/>
              <a:t>Gas Cylinders</a:t>
            </a:r>
          </a:p>
          <a:p>
            <a:pPr lvl="0"/>
            <a:r>
              <a:rPr lang="en-US" dirty="0" smtClean="0"/>
              <a:t>Glass Blowing</a:t>
            </a:r>
          </a:p>
          <a:p>
            <a:pPr lvl="0"/>
            <a:r>
              <a:rPr lang="en-US" dirty="0" smtClean="0"/>
              <a:t>Heating Baths</a:t>
            </a:r>
          </a:p>
          <a:p>
            <a:pPr lvl="0"/>
            <a:r>
              <a:rPr lang="en-US" dirty="0" smtClean="0"/>
              <a:t>High Pressure Apparatus</a:t>
            </a:r>
          </a:p>
          <a:p>
            <a:pPr lvl="0"/>
            <a:r>
              <a:rPr lang="en-US" dirty="0" smtClean="0"/>
              <a:t>Low Pressure Apparatus</a:t>
            </a:r>
          </a:p>
          <a:p>
            <a:pPr lvl="0"/>
            <a:r>
              <a:rPr lang="en-US" dirty="0" smtClean="0"/>
              <a:t>High Temperature Apparatus</a:t>
            </a:r>
          </a:p>
          <a:p>
            <a:pPr lvl="0"/>
            <a:r>
              <a:rPr lang="en-US" dirty="0" smtClean="0"/>
              <a:t>Low Temperature Apparatus</a:t>
            </a:r>
          </a:p>
          <a:p>
            <a:pPr lvl="0"/>
            <a:r>
              <a:rPr lang="en-US" dirty="0" smtClean="0"/>
              <a:t>Lasers</a:t>
            </a:r>
          </a:p>
          <a:p>
            <a:pPr lvl="0"/>
            <a:r>
              <a:rPr lang="en-US" dirty="0" smtClean="0"/>
              <a:t>Ovens</a:t>
            </a:r>
          </a:p>
          <a:p>
            <a:pPr lvl="0"/>
            <a:r>
              <a:rPr lang="en-US" dirty="0" smtClean="0"/>
              <a:t>Solvent Stills</a:t>
            </a:r>
          </a:p>
          <a:p>
            <a:pPr lvl="0"/>
            <a:r>
              <a:rPr lang="en-US" dirty="0" smtClean="0"/>
              <a:t>Sterilization Methods</a:t>
            </a:r>
          </a:p>
          <a:p>
            <a:pPr lvl="0"/>
            <a:r>
              <a:rPr lang="en-US" dirty="0" smtClean="0"/>
              <a:t>Vacuum Pumps</a:t>
            </a:r>
          </a:p>
        </p:txBody>
      </p:sp>
    </p:spTree>
    <p:extLst>
      <p:ext uri="{BB962C8B-B14F-4D97-AF65-F5344CB8AC3E}">
        <p14:creationId xmlns:p14="http://schemas.microsoft.com/office/powerpoint/2010/main" val="287134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Standard Operating Procedures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UCLA EH&amp;S SOP Template Library: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2"/>
              </a:rPr>
              <a:t>http://www.sop.ehs.ucla.edu/</a:t>
            </a:r>
            <a:r>
              <a:rPr lang="en-US" dirty="0"/>
              <a:t>  </a:t>
            </a:r>
          </a:p>
          <a:p>
            <a:pPr lvl="0"/>
            <a:r>
              <a:rPr lang="en-US" dirty="0"/>
              <a:t>UCLA EH&amp;S Job Safety Analysis (JSA) Template Library: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3"/>
              </a:rPr>
              <a:t>http://jsa.ehs.ucla.edu/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Chemical Classification List (Exhibit 1):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4"/>
              </a:rPr>
              <a:t>http://ehs.ucla.edu/ExhibitAChemList.pdf</a:t>
            </a:r>
            <a:endParaRPr lang="en-US" dirty="0"/>
          </a:p>
          <a:p>
            <a:pPr lvl="0"/>
            <a:r>
              <a:rPr lang="en-US" dirty="0"/>
              <a:t>Lists of Hazardous Compounds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5"/>
              </a:rPr>
              <a:t>http://www.chemistry.ucla.edu/pages/safety</a:t>
            </a:r>
            <a:endParaRPr lang="en-US" dirty="0"/>
          </a:p>
          <a:p>
            <a:pPr lvl="0"/>
            <a:r>
              <a:rPr lang="en-US" dirty="0"/>
              <a:t>UCLA EH&amp;S Fact Sheet, Chemical Storage and Segregation: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	</a:t>
            </a:r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://ehs.ucla.edu/ChemStorage.pdf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6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VII. Procedures for Use of Pyrophoric Reagents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97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UCLA researchers must maintain and follow written procedures for the safe use of pyrophoric </a:t>
            </a:r>
            <a:r>
              <a:rPr lang="en-US" dirty="0" smtClean="0"/>
              <a:t>reagents</a:t>
            </a:r>
          </a:p>
          <a:p>
            <a:r>
              <a:rPr lang="en-US" dirty="0" smtClean="0"/>
              <a:t>The </a:t>
            </a:r>
            <a:r>
              <a:rPr lang="en-US" dirty="0"/>
              <a:t>written procedures shall be made readily available to lab </a:t>
            </a:r>
            <a:r>
              <a:rPr lang="en-US" dirty="0" smtClean="0"/>
              <a:t>personnel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Lab Personnel should read and sign pyrophoric reagents SOP</a:t>
            </a:r>
          </a:p>
          <a:p>
            <a:endParaRPr lang="en-US" dirty="0"/>
          </a:p>
          <a:p>
            <a:pPr lvl="0"/>
            <a:r>
              <a:rPr lang="en-US" dirty="0"/>
              <a:t>SOP - Procedures for Safe Use of Pyrophoric Liquid </a:t>
            </a:r>
            <a:r>
              <a:rPr lang="en-US" dirty="0" smtClean="0"/>
              <a:t>Reagents	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://www.chemistry.ucla.edu/file-storage/publicview/pdfs/SOPLiquidReagents.pdf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Pyrophoric Liquids Safety Video: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3"/>
              </a:rPr>
              <a:t>http://www.youtube.com/watch?v=RaMXwNBAbxc</a:t>
            </a:r>
            <a:endParaRPr lang="en-US" dirty="0"/>
          </a:p>
          <a:p>
            <a:pPr lvl="0"/>
            <a:r>
              <a:rPr lang="en-US" dirty="0"/>
              <a:t>SOP - Procedures for Safe Use of Pyrophoric Solids</a:t>
            </a:r>
          </a:p>
          <a:p>
            <a:pPr marL="0" indent="0">
              <a:buNone/>
            </a:pP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://www.chemistry.ucla.edu/file-storage/publicview/pdfs/ProceduresSafeSolids.pdf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3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VIII. PPE Assessment</a:t>
            </a:r>
            <a:r>
              <a:rPr lang="en-US" dirty="0" smtClean="0">
                <a:solidFill>
                  <a:srgbClr val="000090"/>
                </a:solidFill>
                <a:effectLst/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Every Principal Investigator must complete an independent assessment on the adequacy of Personal Protective Equipment afforded to laboratory </a:t>
            </a:r>
            <a:r>
              <a:rPr lang="en-US" dirty="0" smtClean="0"/>
              <a:t>personnel</a:t>
            </a:r>
          </a:p>
          <a:p>
            <a:endParaRPr lang="en-US" dirty="0"/>
          </a:p>
          <a:p>
            <a:pPr lvl="0"/>
            <a:r>
              <a:rPr lang="en-US" dirty="0"/>
              <a:t>Lab Hazard Assessment Tool (LHAT) allows for PI's to determine required PPE for their lab.  	</a:t>
            </a:r>
            <a:r>
              <a:rPr lang="en-US" u="sng" dirty="0">
                <a:hlinkClick r:id="rId2"/>
              </a:rPr>
              <a:t>https://lsm.ehs.ucla.edu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PPE Selection Guide: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3"/>
              </a:rPr>
              <a:t>http://ehs.ucla.edu/Pub/PPE_Guidance.pdf</a:t>
            </a:r>
            <a:endParaRPr lang="en-US" dirty="0"/>
          </a:p>
          <a:p>
            <a:pPr lvl="0"/>
            <a:r>
              <a:rPr lang="en-US" dirty="0"/>
              <a:t>UCLA Policy 905: Research Laboratory Personal Safety and Protective Equipment: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4"/>
              </a:rPr>
              <a:t>http://www.adminpolicies.ucla.edu/pdf/905.pdf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8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IX. Minimum PPE </a:t>
            </a:r>
            <a:r>
              <a:rPr lang="en-US" b="1" dirty="0" smtClean="0">
                <a:solidFill>
                  <a:srgbClr val="000090"/>
                </a:solidFill>
              </a:rPr>
              <a:t>Requirements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4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Full-length pants, or equivalent, and close-toed shoes must be worn at all times by all individuals occupying the laboratory area. The area of skin between the shoe and ankle should not be exposed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/>
            <a:r>
              <a:rPr lang="en-US" dirty="0"/>
              <a:t>UCLA PPE Policy 905 (Section IV: Safety Requirements, Subsection A):  	</a:t>
            </a:r>
            <a:r>
              <a:rPr lang="en-US" u="sng" dirty="0">
                <a:hlinkClick r:id="rId2"/>
              </a:rPr>
              <a:t>http://www.adminpolicies.ucla.edu/pdf/905.pdf</a:t>
            </a:r>
            <a:r>
              <a:rPr lang="en-US" dirty="0"/>
              <a:t>  </a:t>
            </a:r>
          </a:p>
          <a:p>
            <a:pPr lvl="0"/>
            <a:r>
              <a:rPr lang="en-US" dirty="0"/>
              <a:t>UCLA Lab Safety Manual and Chemical Hygiene Plan</a:t>
            </a:r>
          </a:p>
          <a:p>
            <a:r>
              <a:rPr lang="en-US" dirty="0"/>
              <a:t>	</a:t>
            </a:r>
            <a:r>
              <a:rPr lang="en-US" u="sng" dirty="0">
                <a:hlinkClick r:id="rId3"/>
              </a:rPr>
              <a:t>http://www.ehs.ucla.edu/LabSafetyManual.pdf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7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X. PPE Requirements - Lab Coats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5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Laboratory </a:t>
            </a:r>
            <a:r>
              <a:rPr lang="en-US" dirty="0"/>
              <a:t>coats, or equivalent, must to be worn while working on, or adjacent to, all bench top procedures utilizing hazardous chemicals, biological or unsealed radiological </a:t>
            </a:r>
            <a:r>
              <a:rPr lang="en-US" dirty="0" smtClean="0"/>
              <a:t>materials</a:t>
            </a:r>
          </a:p>
          <a:p>
            <a:r>
              <a:rPr lang="en-US" dirty="0" smtClean="0"/>
              <a:t>These </a:t>
            </a:r>
            <a:r>
              <a:rPr lang="en-US" dirty="0"/>
              <a:t>laboratory coats must be appropriately sized for the individual and be buttoned to their full </a:t>
            </a:r>
            <a:r>
              <a:rPr lang="en-US" dirty="0" smtClean="0"/>
              <a:t>length</a:t>
            </a:r>
          </a:p>
          <a:p>
            <a:r>
              <a:rPr lang="en-US" dirty="0" smtClean="0"/>
              <a:t>Laboratory </a:t>
            </a:r>
            <a:r>
              <a:rPr lang="en-US" dirty="0"/>
              <a:t>coat sleeves must be of a sufficient length to prevent skin exposure while wearing </a:t>
            </a:r>
            <a:r>
              <a:rPr lang="en-US" dirty="0" smtClean="0"/>
              <a:t>gloves</a:t>
            </a:r>
          </a:p>
          <a:p>
            <a:endParaRPr lang="en-US" dirty="0"/>
          </a:p>
          <a:p>
            <a:pPr lvl="0"/>
            <a:r>
              <a:rPr lang="en-US" dirty="0"/>
              <a:t>UCLA PPE Policy 905 (Section IV: Safety Requirements, Subsection C):  	</a:t>
            </a:r>
            <a:r>
              <a:rPr lang="en-US" u="sng" dirty="0">
                <a:hlinkClick r:id="rId2"/>
              </a:rPr>
              <a:t>http://www.adminpolicies.ucla.edu/pdf/905.pdf</a:t>
            </a:r>
            <a:endParaRPr lang="en-US" dirty="0"/>
          </a:p>
          <a:p>
            <a:pPr lvl="0"/>
            <a:r>
              <a:rPr lang="en-US" dirty="0"/>
              <a:t>PPE Selection Guide: </a:t>
            </a:r>
          </a:p>
          <a:p>
            <a:r>
              <a:rPr lang="en-US" dirty="0"/>
              <a:t>	</a:t>
            </a:r>
            <a:r>
              <a:rPr lang="en-US" u="sng" dirty="0">
                <a:hlinkClick r:id="rId3"/>
              </a:rPr>
              <a:t>http://ehs.ucla.edu/Pub/PPE_Guidance.pdf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4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XI. PPE Requirements – 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Flame Resistant Lab Coats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384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Flame </a:t>
            </a:r>
            <a:r>
              <a:rPr lang="en-US" dirty="0"/>
              <a:t>resistant lab coats must be worn when working with pyrophoric materials or flammable </a:t>
            </a:r>
            <a:r>
              <a:rPr lang="en-US" dirty="0" smtClean="0"/>
              <a:t>liquids</a:t>
            </a:r>
          </a:p>
          <a:p>
            <a:r>
              <a:rPr lang="en-US" dirty="0" smtClean="0"/>
              <a:t>Cotton </a:t>
            </a:r>
            <a:r>
              <a:rPr lang="en-US" dirty="0"/>
              <a:t>(or other non-synthetic material) personal clothing must also be worn during these procedures to minimize injury in the case of a fire </a:t>
            </a:r>
            <a:r>
              <a:rPr lang="en-US" dirty="0" smtClean="0"/>
              <a:t>emergency</a:t>
            </a:r>
          </a:p>
          <a:p>
            <a:endParaRPr lang="en-US" dirty="0"/>
          </a:p>
          <a:p>
            <a:pPr lvl="0"/>
            <a:r>
              <a:rPr lang="en-US" dirty="0"/>
              <a:t>UCLA PPE Policy 905 (Section IV: Safety Requirements, Subsection D):  	</a:t>
            </a:r>
            <a:r>
              <a:rPr lang="en-US" u="sng" dirty="0">
                <a:hlinkClick r:id="rId2"/>
              </a:rPr>
              <a:t>http://www.adminpolicies.ucla.edu/pdf/905.pdf</a:t>
            </a:r>
            <a:endParaRPr lang="en-US" dirty="0"/>
          </a:p>
          <a:p>
            <a:pPr lvl="0"/>
            <a:r>
              <a:rPr lang="en-US" dirty="0"/>
              <a:t>PPE Selection Guide: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3"/>
              </a:rPr>
              <a:t>http://ehs.ucla.edu/Pub/PPE_Guidance.pdf</a:t>
            </a:r>
            <a:endParaRPr lang="en-US" dirty="0"/>
          </a:p>
          <a:p>
            <a:pPr lvl="0"/>
            <a:r>
              <a:rPr lang="en-US" dirty="0"/>
              <a:t>Lab coat purchasing guide: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4"/>
              </a:rPr>
              <a:t>http://www.chemistry.ucla.edu/file-storage/publicview/pdfs/safety-website-files/Flame_Resistant_Laboratory_Coats.pdf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9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81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the Agreement (</a:t>
            </a:r>
            <a:r>
              <a:rPr lang="en-US" b="1" dirty="0" smtClean="0"/>
              <a:t>Appendix </a:t>
            </a:r>
            <a:r>
              <a:rPr lang="en-US" b="1" dirty="0"/>
              <a:t>A) </a:t>
            </a:r>
            <a:r>
              <a:rPr lang="en-US" b="1" dirty="0" smtClean="0"/>
              <a:t>Covers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282" y="1322388"/>
            <a:ext cx="5012185" cy="4525963"/>
          </a:xfrm>
        </p:spPr>
        <p:txBody>
          <a:bodyPr>
            <a:noAutofit/>
          </a:bodyPr>
          <a:lstStyle/>
          <a:p>
            <a:pPr marL="400050" indent="-400050">
              <a:buAutoNum type="romanUcPeriod"/>
            </a:pPr>
            <a:r>
              <a:rPr lang="en-US" sz="1400" dirty="0"/>
              <a:t>Lab Safety Manual and Chemical Hygiene Plan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8000"/>
                </a:solidFill>
              </a:rPr>
              <a:t>New/Visiting Principal Investigator Training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8000"/>
                </a:solidFill>
              </a:rPr>
              <a:t>Existing Principal Investigator Training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8000"/>
                </a:solidFill>
              </a:rPr>
              <a:t>New Laboratory Personnel Training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8000"/>
                </a:solidFill>
              </a:rPr>
              <a:t>Existing Laboratory Personnel Training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FF"/>
                </a:solidFill>
              </a:rPr>
              <a:t>Standard Operating Procedures (Chemical Classification List )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FF"/>
                </a:solidFill>
              </a:rPr>
              <a:t>Procedures for Use of Pyrophoric Reagents   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 PPE (Personal Protective Equipment) Assessment 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Minimum PPE Requirements 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PPE Requirements - Lab Coats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PPE Requirements - Flame Resistant Lab Coats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PPE Requirements - Lab Coats Outside of Lab Areas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PPE Requirements - PPE Cleaning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PPE Requirements - Eye Protection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PPE Requirements - Additional PPE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PPE Requirements - Costs and Documentation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000090"/>
                </a:solidFill>
              </a:rPr>
              <a:t>PPE Requirements - Deficiencies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EH&amp;S Inspections 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Enhanced Cal/OSHA Reporting and Investigation </a:t>
            </a:r>
          </a:p>
          <a:p>
            <a:pPr marL="400050" indent="-400050"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Enhanced Cal/OSHA Inspections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816447" y="1322388"/>
            <a:ext cx="107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GENERAL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447" y="1847325"/>
            <a:ext cx="114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16447" y="2673949"/>
            <a:ext cx="147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PROCEDURES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5539" y="4010562"/>
            <a:ext cx="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PPE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5539" y="5867006"/>
            <a:ext cx="147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370516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XII. PPE Requirements - Lab Coats Outside of Lab Areas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9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Laboratory </a:t>
            </a:r>
            <a:r>
              <a:rPr lang="en-US" dirty="0"/>
              <a:t>coats may not be worn outside of a laboratory unless the individual is traveling directly to an adjacent laboratory work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Protective </a:t>
            </a:r>
            <a:r>
              <a:rPr lang="en-US" dirty="0"/>
              <a:t>gloves must not be own in any public area outside of the laboratory (i.e. hallways, elevators, offices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Gloves </a:t>
            </a:r>
            <a:r>
              <a:rPr lang="en-US" dirty="0"/>
              <a:t>must be removed prior to handing any equipment that could likely result in cross </a:t>
            </a:r>
            <a:r>
              <a:rPr lang="en-US" dirty="0" smtClean="0"/>
              <a:t>contamination</a:t>
            </a:r>
          </a:p>
          <a:p>
            <a:endParaRPr lang="en-US" dirty="0"/>
          </a:p>
          <a:p>
            <a:pPr lvl="0"/>
            <a:r>
              <a:rPr lang="en-US" dirty="0"/>
              <a:t>UCLA PPE Policy 905 (Section IV: Safety Requirements, Subsection E): 	</a:t>
            </a:r>
            <a:r>
              <a:rPr lang="en-US" u="sng" dirty="0">
                <a:hlinkClick r:id="rId2"/>
              </a:rPr>
              <a:t>http://www.adminpolicies.ucla.edu/pdf/905.pdf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6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XIII. PPE Requirements - PPE Cleaning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Professional </a:t>
            </a:r>
            <a:r>
              <a:rPr lang="en-US" dirty="0"/>
              <a:t>laundry services must be used to maintain the hygiene of laboratory </a:t>
            </a:r>
            <a:r>
              <a:rPr lang="en-US" dirty="0" smtClean="0"/>
              <a:t>coats</a:t>
            </a:r>
          </a:p>
          <a:p>
            <a:r>
              <a:rPr lang="en-US" dirty="0" smtClean="0"/>
              <a:t>Coats </a:t>
            </a:r>
            <a:r>
              <a:rPr lang="en-US" dirty="0"/>
              <a:t>may not be cleaned by researchers at private residences or public laundry </a:t>
            </a:r>
            <a:r>
              <a:rPr lang="en-US" dirty="0" smtClean="0"/>
              <a:t>facilities</a:t>
            </a:r>
          </a:p>
          <a:p>
            <a:r>
              <a:rPr lang="en-US" dirty="0" smtClean="0"/>
              <a:t>Any </a:t>
            </a:r>
            <a:r>
              <a:rPr lang="en-US" dirty="0"/>
              <a:t>clothing that becomes contaminated with hazardous materials must be decontaminated before it leaves the </a:t>
            </a:r>
            <a:r>
              <a:rPr lang="en-US" dirty="0" smtClean="0"/>
              <a:t>laboratory</a:t>
            </a:r>
          </a:p>
          <a:p>
            <a:endParaRPr lang="en-US" dirty="0"/>
          </a:p>
          <a:p>
            <a:pPr lvl="0"/>
            <a:r>
              <a:rPr lang="en-US" dirty="0"/>
              <a:t>UCLA PPE Policy 905 (Section IV: Safety Requirements, Subsection F):  	</a:t>
            </a:r>
            <a:r>
              <a:rPr lang="en-US" u="sng" dirty="0">
                <a:hlinkClick r:id="rId2"/>
              </a:rPr>
              <a:t>http://www.adminpolicies.ucla.edu/pdf/905.pdf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07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XIV. PPE Requirements – 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Eye Protection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American </a:t>
            </a:r>
            <a:r>
              <a:rPr lang="en-US" dirty="0"/>
              <a:t>National Standards Institute (ANSI) approved eye protection or equivalent engineering controls most be used while handling hazardous chemicals, biological or unsealed radiological </a:t>
            </a:r>
            <a:r>
              <a:rPr lang="en-US" dirty="0" smtClean="0"/>
              <a:t>materials</a:t>
            </a:r>
          </a:p>
          <a:p>
            <a:endParaRPr lang="en-US" dirty="0"/>
          </a:p>
          <a:p>
            <a:pPr lvl="0"/>
            <a:r>
              <a:rPr lang="en-US" dirty="0"/>
              <a:t>UCLA PPE Policy 905 (Section IV: Safety Requirements, Subsection G):  	</a:t>
            </a:r>
            <a:r>
              <a:rPr lang="en-US" u="sng" dirty="0">
                <a:hlinkClick r:id="rId2"/>
              </a:rPr>
              <a:t>http://www.adminpolicies.ucla.edu/pdf/905.pdf</a:t>
            </a:r>
            <a:endParaRPr lang="en-US" dirty="0"/>
          </a:p>
          <a:p>
            <a:pPr lvl="0"/>
            <a:r>
              <a:rPr lang="en-US" dirty="0"/>
              <a:t>PPE Selection Guide: </a:t>
            </a:r>
          </a:p>
          <a:p>
            <a:r>
              <a:rPr lang="en-US" dirty="0"/>
              <a:t>	</a:t>
            </a:r>
            <a:r>
              <a:rPr lang="en-US" u="sng" dirty="0">
                <a:hlinkClick r:id="rId3"/>
              </a:rPr>
              <a:t>http://ehs.ucla.edu/Pub/PPE_Guidance.pdf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5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377"/>
            <a:ext cx="8229600" cy="9291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XV. PPE Requirements – 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Additional PPE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2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Any </a:t>
            </a:r>
            <a:r>
              <a:rPr lang="en-US" dirty="0"/>
              <a:t>additional PPE required for safe operations or procedures shall be made available to each exposed or effected employee prior to implementation of any operations or procedures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 Face Shields, Aprons, Butyl Gloves, Booties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lvl="0"/>
            <a:r>
              <a:rPr lang="en-US" dirty="0"/>
              <a:t>UCLA PPE Policy 905 (Section IV: Safety Requirements, Subsection H):  	</a:t>
            </a:r>
            <a:r>
              <a:rPr lang="en-US" u="sng" dirty="0">
                <a:hlinkClick r:id="rId2"/>
              </a:rPr>
              <a:t>http://www.adminpolicies.ucla.edu/pdf/905.pdf</a:t>
            </a:r>
            <a:endParaRPr lang="en-US" dirty="0"/>
          </a:p>
          <a:p>
            <a:pPr lvl="0"/>
            <a:r>
              <a:rPr lang="en-US" dirty="0"/>
              <a:t>PPE Selection Guide: </a:t>
            </a:r>
          </a:p>
          <a:p>
            <a:r>
              <a:rPr lang="en-US" dirty="0"/>
              <a:t>	</a:t>
            </a:r>
            <a:r>
              <a:rPr lang="en-US" u="sng" dirty="0">
                <a:hlinkClick r:id="rId3"/>
              </a:rPr>
              <a:t>http://ehs.ucla.edu/Pub/PPE_Guidance.pdf</a:t>
            </a:r>
            <a:endParaRPr lang="en-US" dirty="0"/>
          </a:p>
          <a:p>
            <a:pPr lvl="0"/>
            <a:r>
              <a:rPr lang="en-US" dirty="0"/>
              <a:t>UCLA Lab Safety Manual and Chemical Hygiene Plan</a:t>
            </a:r>
          </a:p>
          <a:p>
            <a:r>
              <a:rPr lang="en-US" dirty="0"/>
              <a:t>	</a:t>
            </a:r>
            <a:r>
              <a:rPr lang="en-US" u="sng" dirty="0">
                <a:hlinkClick r:id="rId4"/>
              </a:rPr>
              <a:t>http://www.ehs.ucla.edu/LabSafetyManual.pdf</a:t>
            </a:r>
            <a:r>
              <a:rPr lang="en-US" dirty="0"/>
              <a:t>  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8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XVI. PPE Requirements – Costs and Documentation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Employees </a:t>
            </a:r>
            <a:r>
              <a:rPr lang="en-US" dirty="0"/>
              <a:t>shall not bear the cost of any required </a:t>
            </a:r>
            <a:r>
              <a:rPr lang="en-US" dirty="0" smtClean="0"/>
              <a:t>PPE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Written </a:t>
            </a:r>
            <a:r>
              <a:rPr lang="en-US" dirty="0">
                <a:solidFill>
                  <a:srgbClr val="FF0000"/>
                </a:solidFill>
              </a:rPr>
              <a:t>records must be maintained by each laboratory verifying the date of issuance and type of PPE issued, or re-issued, to each laboratory </a:t>
            </a:r>
            <a:r>
              <a:rPr lang="en-US" dirty="0" smtClean="0">
                <a:solidFill>
                  <a:srgbClr val="FF0000"/>
                </a:solidFill>
              </a:rPr>
              <a:t>personnel</a:t>
            </a:r>
          </a:p>
          <a:p>
            <a:endParaRPr lang="en-US" dirty="0"/>
          </a:p>
          <a:p>
            <a:r>
              <a:rPr lang="en-US" dirty="0"/>
              <a:t>Chemistry and Biochemistry provides the following form to document PPE issuance:  </a:t>
            </a:r>
            <a:r>
              <a:rPr lang="en-US" u="sng" dirty="0">
                <a:hlinkClick r:id="rId2"/>
              </a:rPr>
              <a:t>http://www.chemistry.ucla.edu/file-storage/publicview/pdfs/HazardAssessmentPPE.pdf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617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XVII. PPE Requirements - Deficiencies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 </a:t>
            </a:r>
            <a:r>
              <a:rPr lang="en-US" dirty="0"/>
              <a:t>person shall be permitted to work in or occupy any laboratory area without first being provided the required </a:t>
            </a:r>
            <a:r>
              <a:rPr lang="en-US" dirty="0" smtClean="0"/>
              <a:t>PPE</a:t>
            </a:r>
          </a:p>
          <a:p>
            <a:r>
              <a:rPr lang="en-US" dirty="0" smtClean="0"/>
              <a:t>The </a:t>
            </a:r>
            <a:r>
              <a:rPr lang="en-US" dirty="0"/>
              <a:t>Principal investigator or EH&amp;S personnel shall remove any person found by the PI or EH&amp;S personnel working in or occupying any laboratory area without the required PPE until the required PPE is obtained and </a:t>
            </a:r>
            <a:r>
              <a:rPr lang="en-US" dirty="0" smtClean="0"/>
              <a:t>utilized</a:t>
            </a:r>
          </a:p>
          <a:p>
            <a:endParaRPr lang="en-US" dirty="0"/>
          </a:p>
          <a:p>
            <a:pPr lvl="0"/>
            <a:r>
              <a:rPr lang="en-US" dirty="0"/>
              <a:t>Unannounced PPE inspection checklist:</a:t>
            </a:r>
          </a:p>
          <a:p>
            <a:r>
              <a:rPr lang="en-US" dirty="0"/>
              <a:t>	</a:t>
            </a:r>
            <a:r>
              <a:rPr lang="en-US" u="sng" dirty="0">
                <a:hlinkClick r:id="rId2"/>
              </a:rPr>
              <a:t>http://ehs.ucla.edu/PPEComplianceInspection.pdf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2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XVIII. EH&amp;S Inspections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21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EH</a:t>
            </a:r>
            <a:r>
              <a:rPr lang="en-US" dirty="0"/>
              <a:t>&amp;S will conduct comprehensive laboratory safety inspections, in accordance with the UCLA Lab Safety Manual, Chemical Hygiene Plan, and California Code of Regulations Title 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 smtClean="0"/>
              <a:t>EH</a:t>
            </a:r>
            <a:r>
              <a:rPr lang="en-US" dirty="0"/>
              <a:t>&amp;S shall immediately inform the PI or responsible parties of </a:t>
            </a:r>
            <a:r>
              <a:rPr lang="en-US" dirty="0" smtClean="0"/>
              <a:t>deficiencies</a:t>
            </a:r>
          </a:p>
          <a:p>
            <a:r>
              <a:rPr lang="en-US" dirty="0" smtClean="0"/>
              <a:t>Critical </a:t>
            </a:r>
            <a:r>
              <a:rPr lang="en-US" dirty="0"/>
              <a:t>deficiencies, which are immediately dangerous to life and health, noted during the inspection must be corrected </a:t>
            </a:r>
            <a:r>
              <a:rPr lang="en-US" dirty="0" smtClean="0"/>
              <a:t>immediately</a:t>
            </a:r>
          </a:p>
          <a:p>
            <a:endParaRPr lang="en-US" dirty="0"/>
          </a:p>
          <a:p>
            <a:pPr lvl="0"/>
            <a:r>
              <a:rPr lang="en-US" dirty="0"/>
              <a:t>UCLA Lab Safety Manual and Chemical Hygiene Plan</a:t>
            </a:r>
          </a:p>
          <a:p>
            <a:r>
              <a:rPr lang="en-US" dirty="0"/>
              <a:t>	</a:t>
            </a:r>
            <a:r>
              <a:rPr lang="en-US" u="sng" dirty="0">
                <a:hlinkClick r:id="rId2"/>
              </a:rPr>
              <a:t>http://www.ehs.ucla.edu/LabSafetyManual.pdf</a:t>
            </a:r>
            <a:endParaRPr lang="en-US" dirty="0"/>
          </a:p>
          <a:p>
            <a:pPr lvl="0"/>
            <a:r>
              <a:rPr lang="en-US" dirty="0"/>
              <a:t>Category A inspection checklist:</a:t>
            </a:r>
          </a:p>
          <a:p>
            <a:r>
              <a:rPr lang="en-US" dirty="0"/>
              <a:t>           </a:t>
            </a:r>
            <a:r>
              <a:rPr lang="en-US" u="sng" dirty="0">
                <a:hlinkClick r:id="rId3"/>
              </a:rPr>
              <a:t>http://ehs.ucla.edu/CatAChemInspectionChecklist.pdf</a:t>
            </a:r>
            <a:endParaRPr lang="en-US" dirty="0"/>
          </a:p>
          <a:p>
            <a:pPr lvl="0"/>
            <a:r>
              <a:rPr lang="en-US" dirty="0"/>
              <a:t>Unannounced PPE inspection checklist:</a:t>
            </a:r>
          </a:p>
          <a:p>
            <a:r>
              <a:rPr lang="en-US" dirty="0"/>
              <a:t>	</a:t>
            </a:r>
            <a:r>
              <a:rPr lang="en-US" u="sng" dirty="0">
                <a:hlinkClick r:id="rId4"/>
              </a:rPr>
              <a:t>http://ehs.ucla.edu/PPEComplianceInspection.pdf</a:t>
            </a:r>
            <a:r>
              <a:rPr lang="en-US" dirty="0"/>
              <a:t>	</a:t>
            </a:r>
          </a:p>
          <a:p>
            <a:pPr lvl="0"/>
            <a:r>
              <a:rPr lang="en-US" dirty="0"/>
              <a:t>Laboratory Safety Inspection Checklist:</a:t>
            </a:r>
          </a:p>
          <a:p>
            <a:r>
              <a:rPr lang="en-US" dirty="0"/>
              <a:t>	</a:t>
            </a:r>
            <a:r>
              <a:rPr lang="en-US" u="sng" dirty="0">
                <a:hlinkClick r:id="rId5"/>
              </a:rPr>
              <a:t>http://ehs.ucla.edu/LabSafetyInspectionChecklist.pdf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27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XIX. Enhanced Cal/OSHA Reporting and Investigation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332"/>
            <a:ext cx="8229600" cy="43080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Principal </a:t>
            </a:r>
            <a:r>
              <a:rPr lang="en-US" dirty="0"/>
              <a:t>Investigators are required to report within eight hours all reportable occupational injury or illness to UCLA EH&amp;</a:t>
            </a:r>
            <a:r>
              <a:rPr lang="en-US" dirty="0" smtClean="0"/>
              <a:t>S</a:t>
            </a:r>
          </a:p>
          <a:p>
            <a:r>
              <a:rPr lang="en-US" dirty="0" smtClean="0"/>
              <a:t>EH</a:t>
            </a:r>
            <a:r>
              <a:rPr lang="en-US" dirty="0"/>
              <a:t>&amp;S shall immediately inform the Cal/OSHA enforcement unit and the Cal/OSHA Bureau of </a:t>
            </a:r>
            <a:r>
              <a:rPr lang="en-US" dirty="0" smtClean="0"/>
              <a:t>Investigations</a:t>
            </a:r>
          </a:p>
          <a:p>
            <a:r>
              <a:rPr lang="en-US" dirty="0" smtClean="0"/>
              <a:t>UCLA </a:t>
            </a:r>
            <a:r>
              <a:rPr lang="en-US" dirty="0"/>
              <a:t>shall immediately secure the scene and preserve all evidence until the Cal/OSHA enforcement unit and the Cal/OSHA Bureau of Investigations determines that a response is not </a:t>
            </a:r>
            <a:r>
              <a:rPr lang="en-US" dirty="0" smtClean="0"/>
              <a:t>required</a:t>
            </a:r>
          </a:p>
          <a:p>
            <a:endParaRPr lang="en-US" dirty="0"/>
          </a:p>
          <a:p>
            <a:pPr lvl="0"/>
            <a:r>
              <a:rPr lang="en-US" dirty="0"/>
              <a:t>EH&amp;S Hotline: (310) 82</a:t>
            </a:r>
            <a:r>
              <a:rPr lang="en-US" b="1" dirty="0"/>
              <a:t>5-9797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EH&amp;S How to report an injury: 	  </a:t>
            </a:r>
            <a:r>
              <a:rPr lang="en-US" dirty="0" smtClean="0"/>
              <a:t>	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://map.ais.ucla.edu/go/1002890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EH&amp;S Injury Reporting 1,2,3 :</a:t>
            </a:r>
          </a:p>
          <a:p>
            <a:r>
              <a:rPr lang="en-US" dirty="0"/>
              <a:t>            </a:t>
            </a:r>
            <a:r>
              <a:rPr lang="en-US" u="sng" dirty="0">
                <a:hlinkClick r:id="rId3"/>
              </a:rPr>
              <a:t>http://ehs.ucla.edu/Pub/IPD_EHS%20123%</a:t>
            </a:r>
            <a:r>
              <a:rPr lang="en-US" u="sng" dirty="0" smtClean="0">
                <a:hlinkClick r:id="rId3"/>
              </a:rPr>
              <a:t>20Poster.pdf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22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0"/>
            <a:ext cx="559635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283" y="4303283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Reportable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Injuries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1297" y="4990976"/>
            <a:ext cx="892098" cy="304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3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XX. Enhanced Cal/OSHA Inspections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01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Cal/OSHA enforcement unit or the Cal/OSHA Bureau of Investigations shall have full access to any UCLA facility for the purposes of conducting inspections to determine compliance with its </a:t>
            </a:r>
            <a:r>
              <a:rPr lang="en-US" dirty="0" smtClean="0"/>
              <a:t>terms</a:t>
            </a:r>
          </a:p>
          <a:p>
            <a:r>
              <a:rPr lang="en-US" dirty="0" smtClean="0"/>
              <a:t>Inspections </a:t>
            </a:r>
            <a:r>
              <a:rPr lang="en-US" dirty="0"/>
              <a:t>shall be limited to three annually, during the four-year term of the </a:t>
            </a:r>
            <a:r>
              <a:rPr lang="en-US" dirty="0" smtClean="0"/>
              <a:t>agreement</a:t>
            </a:r>
          </a:p>
          <a:p>
            <a:r>
              <a:rPr lang="en-US" dirty="0" smtClean="0"/>
              <a:t>Advance </a:t>
            </a:r>
            <a:r>
              <a:rPr lang="en-US" dirty="0"/>
              <a:t>notice of inspections shall not be </a:t>
            </a:r>
            <a:r>
              <a:rPr lang="en-US" dirty="0" smtClean="0"/>
              <a:t>given</a:t>
            </a:r>
          </a:p>
          <a:p>
            <a:r>
              <a:rPr lang="en-US" dirty="0"/>
              <a:t>U</a:t>
            </a:r>
            <a:r>
              <a:rPr lang="en-US" dirty="0" smtClean="0"/>
              <a:t>pon </a:t>
            </a:r>
            <a:r>
              <a:rPr lang="en-US" dirty="0"/>
              <a:t>arrival Cal/OSHA personnel shall contact a UCLA EH&amp;S representative who will be permitted to be present during the inspection, if that representative is available within 1 hour of initial or attempted </a:t>
            </a:r>
            <a:r>
              <a:rPr lang="en-US" dirty="0" smtClean="0"/>
              <a:t>contact</a:t>
            </a:r>
          </a:p>
          <a:p>
            <a:r>
              <a:rPr lang="en-US" dirty="0" smtClean="0"/>
              <a:t>Cal</a:t>
            </a:r>
            <a:r>
              <a:rPr lang="en-US" dirty="0"/>
              <a:t>/OSHA personnel shall not be precluded from documenting any observable conditions or beginning any inspection where the loss of critical information may, at the determination of Cal/OSHA personnel be likely, while waiting for the arrival of a </a:t>
            </a:r>
            <a:r>
              <a:rPr lang="en-US" dirty="0" smtClean="0"/>
              <a:t>representative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/>
              <a:t>UCLA EH&amp;S Fact Sheet, Cal/OSHA Inspections: </a:t>
            </a:r>
          </a:p>
          <a:p>
            <a:r>
              <a:rPr lang="en-US" dirty="0"/>
              <a:t>	</a:t>
            </a:r>
            <a:r>
              <a:rPr lang="en-US" u="sng" dirty="0">
                <a:hlinkClick r:id="rId2"/>
              </a:rPr>
              <a:t>http://ehs.ucla.edu/OSHA_FS.pdf</a:t>
            </a:r>
            <a:r>
              <a:rPr lang="en-US" dirty="0"/>
              <a:t> 	</a:t>
            </a:r>
          </a:p>
          <a:p>
            <a:pPr lvl="0"/>
            <a:r>
              <a:rPr lang="en-US" dirty="0"/>
              <a:t>Please contact the EH&amp;S Hotline immediately: (310) 82</a:t>
            </a:r>
            <a:r>
              <a:rPr lang="en-US" b="1" dirty="0"/>
              <a:t>5-9797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UCLA PPE Policy 907: </a:t>
            </a:r>
          </a:p>
          <a:p>
            <a:r>
              <a:rPr lang="en-US" dirty="0"/>
              <a:t>	</a:t>
            </a:r>
            <a:r>
              <a:rPr lang="en-US" u="sng" dirty="0">
                <a:hlinkClick r:id="rId3"/>
              </a:rPr>
              <a:t>http://www.adminpolicies.ucla.edu/pdf/907.pdf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67823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I. Lab Safety Manual and Chemical Hygiene Plan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3843" cy="50479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laboratories must maintain a formal written Laboratory Safety Manual and Chemical Hygiene Plan in full compliance with all applicable California Code of Regulations, Title 8 </a:t>
            </a:r>
            <a:r>
              <a:rPr lang="en-US" dirty="0" smtClean="0"/>
              <a:t>Sections</a:t>
            </a:r>
          </a:p>
          <a:p>
            <a:r>
              <a:rPr lang="en-US" dirty="0" smtClean="0"/>
              <a:t>Copies </a:t>
            </a:r>
            <a:r>
              <a:rPr lang="en-US" dirty="0"/>
              <a:t>of the Laboratory Safety Manual must be provided to all lab personnel. Electronic copies are acceptable, provided such manuals are readily accessible to all lab </a:t>
            </a:r>
            <a:r>
              <a:rPr lang="en-US" dirty="0" smtClean="0"/>
              <a:t>personnel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Researchers </a:t>
            </a:r>
            <a:r>
              <a:rPr lang="en-US" dirty="0">
                <a:solidFill>
                  <a:srgbClr val="FF0000"/>
                </a:solidFill>
              </a:rPr>
              <a:t>must know the contents and sign an acknowledgement in the </a:t>
            </a:r>
            <a:r>
              <a:rPr lang="en-US" dirty="0" smtClean="0">
                <a:solidFill>
                  <a:srgbClr val="FF0000"/>
                </a:solidFill>
              </a:rPr>
              <a:t>manual</a:t>
            </a:r>
          </a:p>
          <a:p>
            <a:r>
              <a:rPr lang="en-US" dirty="0" smtClean="0"/>
              <a:t>The </a:t>
            </a:r>
            <a:r>
              <a:rPr lang="en-US" dirty="0"/>
              <a:t>manual must be reviewed and updated </a:t>
            </a:r>
            <a:r>
              <a:rPr lang="en-US" dirty="0" smtClean="0"/>
              <a:t>annually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2"/>
              </a:rPr>
              <a:t>http://www.ehs.ucla.edu/LabSafetyManual.pdf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37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OSHA </a:t>
            </a:r>
            <a:r>
              <a:rPr lang="en-US" b="1" dirty="0" smtClean="0">
                <a:solidFill>
                  <a:srgbClr val="FF0000"/>
                </a:solidFill>
              </a:rPr>
              <a:t>Inspections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600200"/>
            <a:ext cx="8710082" cy="49074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Cal/OSHA inspectors make unannounced visits to make sure that the UCLA campus and associated facilities are safe and healthy</a:t>
            </a:r>
          </a:p>
          <a:p>
            <a:r>
              <a:rPr lang="en-US" dirty="0" smtClean="0"/>
              <a:t>The Cal</a:t>
            </a:r>
            <a:r>
              <a:rPr lang="en-US" dirty="0"/>
              <a:t>/</a:t>
            </a:r>
            <a:r>
              <a:rPr lang="en-US" dirty="0" smtClean="0"/>
              <a:t>OSHA visit will start with an opening conference where </a:t>
            </a:r>
            <a:r>
              <a:rPr lang="en-US" dirty="0" smtClean="0"/>
              <a:t>inspectors will explain the visit</a:t>
            </a:r>
          </a:p>
          <a:p>
            <a:r>
              <a:rPr lang="en-US" dirty="0"/>
              <a:t>The Cal/OSHA visit will </a:t>
            </a:r>
            <a:r>
              <a:rPr lang="en-US" dirty="0" smtClean="0"/>
              <a:t>include inspections of work areas</a:t>
            </a:r>
          </a:p>
          <a:p>
            <a:r>
              <a:rPr lang="en-US" dirty="0"/>
              <a:t>The Cal/OSHA visit </a:t>
            </a:r>
            <a:r>
              <a:rPr lang="en-US" dirty="0" smtClean="0"/>
              <a:t>can include one-on-one interviews with workers</a:t>
            </a:r>
          </a:p>
          <a:p>
            <a:r>
              <a:rPr lang="en-US" dirty="0"/>
              <a:t>The Cal/OSHA inspectors </a:t>
            </a:r>
            <a:r>
              <a:rPr lang="en-US" dirty="0" smtClean="0"/>
              <a:t>can request documents such as the Illness and Injury Prevention Plan, Chemical Hygiene Plan, and SOPs</a:t>
            </a:r>
          </a:p>
          <a:p>
            <a:r>
              <a:rPr lang="en-US" dirty="0" smtClean="0"/>
              <a:t>The </a:t>
            </a:r>
            <a:r>
              <a:rPr lang="en-US" dirty="0"/>
              <a:t>Cal/OSHA </a:t>
            </a:r>
            <a:r>
              <a:rPr lang="en-US" dirty="0" smtClean="0"/>
              <a:t>inspectors will conduct a closing conference to provide inspection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42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31"/>
            <a:ext cx="8229600" cy="90682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OSHA Inspection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224358"/>
            <a:ext cx="8710082" cy="52833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1) All researchers must be prepared for OSHA inspections</a:t>
            </a:r>
          </a:p>
          <a:p>
            <a:r>
              <a:rPr lang="en-US" dirty="0" smtClean="0"/>
              <a:t>2) All researchers must be prepared for one-on-one OSHA interviews</a:t>
            </a:r>
          </a:p>
          <a:p>
            <a:r>
              <a:rPr lang="en-US" dirty="0" smtClean="0"/>
              <a:t>3) Researchers should tell OSHA inspectors that EH&amp;S must be present for a lab </a:t>
            </a:r>
            <a:r>
              <a:rPr lang="en-US" dirty="0" smtClean="0"/>
              <a:t>inspection</a:t>
            </a:r>
          </a:p>
          <a:p>
            <a:r>
              <a:rPr lang="en-US" dirty="0" smtClean="0"/>
              <a:t>4) Researchers should locate a conference room for the opening conference, private interviews, and closing conference</a:t>
            </a:r>
            <a:endParaRPr lang="en-US" dirty="0" smtClean="0"/>
          </a:p>
          <a:p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dirty="0" smtClean="0"/>
              <a:t>Researchers should call EH&amp;S Hotline at 825-5689 if EH&amp;S is not already present</a:t>
            </a:r>
          </a:p>
          <a:p>
            <a:r>
              <a:rPr lang="en-US" dirty="0"/>
              <a:t>6</a:t>
            </a:r>
            <a:r>
              <a:rPr lang="en-US" dirty="0" smtClean="0"/>
              <a:t>) </a:t>
            </a:r>
            <a:r>
              <a:rPr lang="en-US" dirty="0" smtClean="0"/>
              <a:t>Researchers should ask for their faculty advisor to be present for the inspection</a:t>
            </a:r>
          </a:p>
          <a:p>
            <a:r>
              <a:rPr lang="en-US" dirty="0"/>
              <a:t>7</a:t>
            </a:r>
            <a:r>
              <a:rPr lang="en-US" dirty="0" smtClean="0"/>
              <a:t>) </a:t>
            </a:r>
            <a:r>
              <a:rPr lang="en-US" dirty="0" smtClean="0"/>
              <a:t>Researchers are welcome to request Craig Merlic to be present (825-5466, 310-922-4792)</a:t>
            </a:r>
          </a:p>
          <a:p>
            <a:r>
              <a:rPr lang="en-US" dirty="0"/>
              <a:t>8</a:t>
            </a:r>
            <a:r>
              <a:rPr lang="en-US" dirty="0" smtClean="0"/>
              <a:t>) </a:t>
            </a:r>
            <a:r>
              <a:rPr lang="en-US" dirty="0" smtClean="0"/>
              <a:t>Researchers should ask for Campus Counsel to be present during any one-on-one interview by OSHA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97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OSHA Inspection </a:t>
            </a:r>
            <a:r>
              <a:rPr lang="en-US" b="1" dirty="0" smtClean="0">
                <a:solidFill>
                  <a:srgbClr val="FF0000"/>
                </a:solidFill>
              </a:rPr>
              <a:t>Expectations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600200"/>
            <a:ext cx="8710082" cy="49074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1) </a:t>
            </a:r>
            <a:r>
              <a:rPr lang="en-US" dirty="0"/>
              <a:t>R</a:t>
            </a:r>
            <a:r>
              <a:rPr lang="en-US" dirty="0" smtClean="0"/>
              <a:t>esearchers must know and follow all safety practices established by EH&amp;S, Department of Chemistry and Biochemistry, and their faculty advisors </a:t>
            </a:r>
            <a:r>
              <a:rPr lang="en-US" dirty="0" smtClean="0"/>
              <a:t>while working at UCLA</a:t>
            </a:r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/>
              <a:t>R</a:t>
            </a:r>
            <a:r>
              <a:rPr lang="en-US" dirty="0" smtClean="0"/>
              <a:t>esearchers </a:t>
            </a:r>
            <a:r>
              <a:rPr lang="en-US" dirty="0" smtClean="0"/>
              <a:t>must </a:t>
            </a:r>
            <a:r>
              <a:rPr lang="en-US" dirty="0" smtClean="0"/>
              <a:t>know the location and contents of the Laboratory Safety Manual</a:t>
            </a:r>
            <a:endParaRPr lang="en-US" dirty="0" smtClean="0"/>
          </a:p>
          <a:p>
            <a:r>
              <a:rPr lang="en-US" dirty="0" smtClean="0"/>
              <a:t>3) </a:t>
            </a:r>
            <a:r>
              <a:rPr lang="en-US" dirty="0"/>
              <a:t>R</a:t>
            </a:r>
            <a:r>
              <a:rPr lang="en-US" dirty="0" smtClean="0"/>
              <a:t>esearchers </a:t>
            </a:r>
            <a:r>
              <a:rPr lang="en-US" dirty="0"/>
              <a:t>must know the location and contents of the </a:t>
            </a:r>
            <a:r>
              <a:rPr lang="en-US" dirty="0" smtClean="0"/>
              <a:t>Chemical Hygiene Plan</a:t>
            </a:r>
            <a:endParaRPr lang="en-US" dirty="0" smtClean="0"/>
          </a:p>
          <a:p>
            <a:r>
              <a:rPr lang="en-US" dirty="0" smtClean="0"/>
              <a:t>4) </a:t>
            </a:r>
            <a:r>
              <a:rPr lang="en-US" dirty="0"/>
              <a:t>R</a:t>
            </a:r>
            <a:r>
              <a:rPr lang="en-US" dirty="0" smtClean="0"/>
              <a:t>esearchers </a:t>
            </a:r>
            <a:r>
              <a:rPr lang="en-US" dirty="0"/>
              <a:t>must know the location and contents of the </a:t>
            </a:r>
            <a:r>
              <a:rPr lang="en-US" dirty="0" smtClean="0"/>
              <a:t>Illness and Injury Prevention Plan</a:t>
            </a:r>
            <a:endParaRPr lang="en-US" dirty="0" smtClean="0"/>
          </a:p>
          <a:p>
            <a:r>
              <a:rPr lang="en-US" dirty="0" smtClean="0"/>
              <a:t>5) </a:t>
            </a:r>
            <a:r>
              <a:rPr lang="en-US" dirty="0"/>
              <a:t>Researchers must know the location and contents of the </a:t>
            </a:r>
            <a:r>
              <a:rPr lang="en-US" dirty="0" smtClean="0"/>
              <a:t>SOPs established for their research lab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11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725"/>
            <a:ext cx="8229600" cy="96204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Illness and Injury Prevention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417638"/>
            <a:ext cx="8710082" cy="5236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Goals:</a:t>
            </a:r>
            <a:endParaRPr lang="en-US" b="1" dirty="0" smtClean="0"/>
          </a:p>
          <a:p>
            <a:r>
              <a:rPr lang="en-US" dirty="0"/>
              <a:t>Create, maintain and reinforce a safe university environment to protect the health and safety of employees, students and </a:t>
            </a:r>
            <a:r>
              <a:rPr lang="en-US" dirty="0" smtClean="0"/>
              <a:t>visitors</a:t>
            </a:r>
          </a:p>
          <a:p>
            <a:r>
              <a:rPr lang="en-US" dirty="0"/>
              <a:t>Demonstrate management commitment and concern for employee </a:t>
            </a:r>
            <a:r>
              <a:rPr lang="en-US" dirty="0" smtClean="0"/>
              <a:t>safety</a:t>
            </a:r>
          </a:p>
          <a:p>
            <a:r>
              <a:rPr lang="en-US" dirty="0"/>
              <a:t>Maintain compliance with health and safety codes</a:t>
            </a:r>
            <a:endParaRPr lang="en-US" dirty="0" smtClean="0"/>
          </a:p>
          <a:p>
            <a:r>
              <a:rPr lang="en-US" dirty="0"/>
              <a:t>Improve efficiency by reducing lost work time due to illness and </a:t>
            </a:r>
            <a:r>
              <a:rPr lang="en-US" dirty="0" smtClean="0"/>
              <a:t>injuries</a:t>
            </a:r>
          </a:p>
          <a:p>
            <a:r>
              <a:rPr lang="en-US" dirty="0"/>
              <a:t>Reduce workers' compensation claims and costs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http://</a:t>
            </a:r>
            <a:r>
              <a:rPr lang="en-US" dirty="0" err="1"/>
              <a:t>map.ais.ucla.edu</a:t>
            </a:r>
            <a:r>
              <a:rPr lang="en-US" dirty="0"/>
              <a:t>/go/</a:t>
            </a:r>
            <a:r>
              <a:rPr lang="en-US" dirty="0" smtClean="0"/>
              <a:t>1002965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1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59"/>
            <a:ext cx="8229600" cy="81018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Illness and Injury Prevention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070"/>
            <a:ext cx="9144000" cy="57259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 smtClean="0"/>
              <a:t>Components</a:t>
            </a:r>
          </a:p>
          <a:p>
            <a:r>
              <a:rPr lang="en-US" b="1" dirty="0"/>
              <a:t>Introduction and Scope:</a:t>
            </a:r>
            <a:r>
              <a:rPr lang="en-US" dirty="0"/>
              <a:t> </a:t>
            </a:r>
            <a:r>
              <a:rPr lang="en-US" dirty="0"/>
              <a:t>S</a:t>
            </a:r>
            <a:r>
              <a:rPr lang="en-US" dirty="0" smtClean="0"/>
              <a:t>ummary </a:t>
            </a:r>
            <a:r>
              <a:rPr lang="en-US" dirty="0"/>
              <a:t>of the departmental safety program and </a:t>
            </a:r>
            <a:r>
              <a:rPr lang="en-US" dirty="0" smtClean="0"/>
              <a:t>objectives</a:t>
            </a:r>
          </a:p>
          <a:p>
            <a:r>
              <a:rPr lang="en-US" b="1" dirty="0" smtClean="0"/>
              <a:t>Responsibilities</a:t>
            </a:r>
            <a:r>
              <a:rPr lang="en-US" b="1" dirty="0"/>
              <a:t>:</a:t>
            </a:r>
            <a:r>
              <a:rPr lang="en-US" dirty="0"/>
              <a:t> Roles and accountabilities of supervisors, employees, safety committee members, etc., with regard to the </a:t>
            </a:r>
            <a:r>
              <a:rPr lang="en-US" dirty="0" smtClean="0"/>
              <a:t>IIPP</a:t>
            </a:r>
          </a:p>
          <a:p>
            <a:r>
              <a:rPr lang="en-US" b="1" dirty="0"/>
              <a:t>Identification and Evaluation of Workplace Hazards:</a:t>
            </a:r>
            <a:r>
              <a:rPr lang="en-US" dirty="0"/>
              <a:t> Includes safety inspections overview, hazard recognition and evaluation </a:t>
            </a:r>
            <a:r>
              <a:rPr lang="en-US" dirty="0" smtClean="0"/>
              <a:t>procedures</a:t>
            </a:r>
          </a:p>
          <a:p>
            <a:r>
              <a:rPr lang="en-US" b="1" dirty="0"/>
              <a:t>Correcting Workplace Hazards:</a:t>
            </a:r>
            <a:r>
              <a:rPr lang="en-US" dirty="0"/>
              <a:t> Corrective actions/items/plans, suitable timetables for completion, and responsibilities of the department for the completion of action </a:t>
            </a:r>
            <a:r>
              <a:rPr lang="en-US" dirty="0" smtClean="0"/>
              <a:t>items</a:t>
            </a:r>
          </a:p>
          <a:p>
            <a:r>
              <a:rPr lang="en-US" b="1" dirty="0"/>
              <a:t>Communicating Workplace Hazards:</a:t>
            </a:r>
            <a:r>
              <a:rPr lang="en-US" dirty="0"/>
              <a:t> Methods of communication, such as safety committee meetings, Job Safety Analysis (JSA) forms, Material Safety Data Sheets (MSDS), safety bulletins, equipment operating manuals, emergency response plan, etc</a:t>
            </a:r>
            <a:r>
              <a:rPr lang="en-US" dirty="0" smtClean="0"/>
              <a:t>.</a:t>
            </a:r>
          </a:p>
          <a:p>
            <a:r>
              <a:rPr lang="en-US" b="1" dirty="0"/>
              <a:t>Incident, Injury and Illness Reporting and Investigations:</a:t>
            </a:r>
            <a:r>
              <a:rPr lang="en-US" dirty="0"/>
              <a:t> Protocol for reporting and investigating all incidents or injuries, near misses, and "serious injuries" through the appropriate forms and contact information</a:t>
            </a:r>
            <a:endParaRPr lang="en-US" dirty="0"/>
          </a:p>
          <a:p>
            <a:r>
              <a:rPr lang="en-US" b="1" dirty="0"/>
              <a:t>Training and Documentation:</a:t>
            </a:r>
            <a:r>
              <a:rPr lang="en-US" dirty="0"/>
              <a:t> Conducting and documenting departmental safety trainings and </a:t>
            </a:r>
            <a:r>
              <a:rPr lang="en-US" dirty="0" smtClean="0"/>
              <a:t>meetings</a:t>
            </a:r>
          </a:p>
          <a:p>
            <a:r>
              <a:rPr lang="en-US" b="1" dirty="0"/>
              <a:t>Compliance:</a:t>
            </a:r>
            <a:r>
              <a:rPr lang="en-US" dirty="0"/>
              <a:t> Disciplinary actions to be taken in response to non-adherence to the safety program policies and </a:t>
            </a:r>
            <a:r>
              <a:rPr lang="en-US" dirty="0" smtClean="0"/>
              <a:t>procedures</a:t>
            </a:r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map.ais.ucla.edu</a:t>
            </a:r>
            <a:r>
              <a:rPr lang="en-US" dirty="0"/>
              <a:t>/go/</a:t>
            </a:r>
            <a:r>
              <a:rPr lang="en-US" dirty="0" smtClean="0"/>
              <a:t>1002965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3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II. New/Visiting Principal Investigator </a:t>
            </a:r>
            <a:r>
              <a:rPr lang="en-US" b="1" dirty="0" smtClean="0">
                <a:solidFill>
                  <a:srgbClr val="008000"/>
                </a:solidFill>
              </a:rPr>
              <a:t>Training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9" y="1600200"/>
            <a:ext cx="8956260" cy="501484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new or visiting Principal Investigators are prohibited from operating any laboratory facility, or directing or supervising any employees within any laboratory facility without first completing </a:t>
            </a:r>
            <a:endParaRPr lang="en-US" dirty="0" smtClean="0"/>
          </a:p>
          <a:p>
            <a:pPr marL="971550" lvl="1" indent="-514350">
              <a:buAutoNum type="arabicParenR"/>
            </a:pPr>
            <a:r>
              <a:rPr lang="en-US" dirty="0" smtClean="0"/>
              <a:t>Laboratory </a:t>
            </a:r>
            <a:r>
              <a:rPr lang="en-US" dirty="0"/>
              <a:t>Safety Training program for </a:t>
            </a:r>
            <a:r>
              <a:rPr lang="en-US" dirty="0" smtClean="0"/>
              <a:t>Principal Investigators</a:t>
            </a:r>
          </a:p>
          <a:p>
            <a:pPr marL="971550" lvl="1" indent="-514350">
              <a:buAutoNum type="arabicParenR"/>
            </a:pPr>
            <a:r>
              <a:rPr lang="en-US" dirty="0"/>
              <a:t>F</a:t>
            </a:r>
            <a:r>
              <a:rPr lang="en-US" dirty="0" smtClean="0"/>
              <a:t>ormal </a:t>
            </a:r>
            <a:r>
              <a:rPr lang="en-US" dirty="0"/>
              <a:t>training covering University policy concerning the Principal Investigators responsibilities for Laboratory Safety</a:t>
            </a:r>
            <a:r>
              <a:rPr lang="en-US" dirty="0" smtClean="0"/>
              <a:t>.</a:t>
            </a:r>
          </a:p>
          <a:p>
            <a:pPr marL="971550" lvl="1" indent="-514350">
              <a:buAutoNum type="arabicParenR"/>
            </a:pPr>
            <a:endParaRPr lang="en-US" dirty="0"/>
          </a:p>
          <a:p>
            <a:pPr lvl="0"/>
            <a:r>
              <a:rPr lang="en-US" dirty="0"/>
              <a:t>Laboratory Safety Training for PI's and Lab Supervisors: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u="sng" dirty="0">
                <a:hlinkClick r:id="rId2"/>
              </a:rPr>
              <a:t>http://map.ais.ucla.edu/go/1003938</a:t>
            </a:r>
            <a:r>
              <a:rPr lang="en-US" sz="2400" dirty="0"/>
              <a:t> </a:t>
            </a:r>
          </a:p>
          <a:p>
            <a:pPr lvl="0"/>
            <a:r>
              <a:rPr lang="en-US" dirty="0"/>
              <a:t>Lab Safety Orientation Fact Sheet: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u="sng" dirty="0">
                <a:hlinkClick r:id="rId3"/>
              </a:rPr>
              <a:t>http://ehs.ucla.edu/LabSafetyOrientation.pdf</a:t>
            </a:r>
            <a:r>
              <a:rPr lang="en-US" sz="24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III. Existing Principal Investigator Training</a:t>
            </a:r>
            <a:r>
              <a:rPr lang="en-US" dirty="0" smtClean="0">
                <a:solidFill>
                  <a:srgbClr val="008000"/>
                </a:solidFill>
                <a:effectLst/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existing Principal Investigators are required to complete </a:t>
            </a:r>
            <a:endParaRPr lang="en-US" dirty="0" smtClean="0"/>
          </a:p>
          <a:p>
            <a:pPr marL="914400" lvl="1" indent="-51435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Laboratory Safety Training program for Principal </a:t>
            </a:r>
            <a:r>
              <a:rPr lang="en-US" dirty="0" smtClean="0"/>
              <a:t>Investigators</a:t>
            </a:r>
            <a:endParaRPr lang="en-US" dirty="0"/>
          </a:p>
          <a:p>
            <a:pPr marL="914400" lvl="1" indent="-514350">
              <a:buAutoNum type="arabicParenR"/>
            </a:pPr>
            <a:r>
              <a:rPr lang="en-US" dirty="0"/>
              <a:t>F</a:t>
            </a:r>
            <a:r>
              <a:rPr lang="en-US" dirty="0" smtClean="0"/>
              <a:t>ormal </a:t>
            </a:r>
            <a:r>
              <a:rPr lang="en-US" dirty="0"/>
              <a:t>training covering University policy concerning the Principal Investigators responsibilities for Laboratory </a:t>
            </a:r>
            <a:r>
              <a:rPr lang="en-US" dirty="0" smtClean="0"/>
              <a:t>Safety </a:t>
            </a:r>
          </a:p>
          <a:p>
            <a:pPr marL="914400" lvl="1" indent="-514350">
              <a:buAutoNum type="arabicParenR"/>
            </a:pPr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retraining in Laboratory Safety.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IV. New Laboratory Personnel Training</a:t>
            </a:r>
            <a:r>
              <a:rPr lang="en-US" dirty="0" smtClean="0">
                <a:solidFill>
                  <a:srgbClr val="008000"/>
                </a:solidFill>
                <a:effectLst/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127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Before beginning ANY laboratory work, all new laboratory personnel must complete 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dirty="0"/>
              <a:t>) a Laboratory Safety Training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Formal </a:t>
            </a:r>
            <a:r>
              <a:rPr lang="en-US" dirty="0"/>
              <a:t>training covering University policy concerning an individual's right and responsibilities relative to lab </a:t>
            </a:r>
            <a:r>
              <a:rPr lang="en-US" dirty="0" smtClean="0"/>
              <a:t>safety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Laboratory Safety Fundamental Concepts and Laboratory Safety Course: 		</a:t>
            </a:r>
            <a:endParaRPr lang="en-US" dirty="0" smtClean="0"/>
          </a:p>
          <a:p>
            <a:pPr marL="0" lv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://map.ais.ucla.edu/go/1003938</a:t>
            </a:r>
            <a:endParaRPr lang="en-US" dirty="0"/>
          </a:p>
          <a:p>
            <a:pPr lvl="0"/>
            <a:r>
              <a:rPr lang="en-US" dirty="0"/>
              <a:t>Lab Safety Training Matrix:</a:t>
            </a:r>
          </a:p>
          <a:p>
            <a:pPr marL="0" indent="0">
              <a:buNone/>
            </a:pP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://ehs.ucla.edu/Pub/Lab%20Training%20Matrix.pdf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9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V. Existing Laboratory Personnel Training</a:t>
            </a:r>
            <a:r>
              <a:rPr lang="en-US" dirty="0" smtClean="0">
                <a:solidFill>
                  <a:srgbClr val="008000"/>
                </a:solidFill>
                <a:effectLst/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All existing laboratory personnel must complete </a:t>
            </a:r>
            <a:endParaRPr lang="en-US" dirty="0" smtClean="0"/>
          </a:p>
          <a:p>
            <a:pPr marL="971550" lvl="1" indent="-51435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Laboratory Safety Training Program</a:t>
            </a:r>
            <a:r>
              <a:rPr lang="en-US" dirty="0" smtClean="0"/>
              <a:t>,</a:t>
            </a:r>
          </a:p>
          <a:p>
            <a:pPr marL="971550" lvl="1" indent="-514350">
              <a:buAutoNum type="arabicParenR"/>
            </a:pPr>
            <a:r>
              <a:rPr lang="en-US" dirty="0"/>
              <a:t>F</a:t>
            </a:r>
            <a:r>
              <a:rPr lang="en-US" dirty="0" smtClean="0"/>
              <a:t>ormal </a:t>
            </a:r>
            <a:r>
              <a:rPr lang="en-US" dirty="0"/>
              <a:t>training covering University policy concerning an individual's right and responsibilities relative to lab </a:t>
            </a:r>
            <a:r>
              <a:rPr lang="en-US" dirty="0" smtClean="0"/>
              <a:t>safety</a:t>
            </a:r>
          </a:p>
          <a:p>
            <a:pPr marL="971550" lvl="1" indent="-514350">
              <a:buAutoNum type="arabicParenR"/>
            </a:pPr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retraining in Laboratory </a:t>
            </a:r>
            <a:r>
              <a:rPr lang="en-US" dirty="0" smtClean="0"/>
              <a:t>Safety</a:t>
            </a:r>
          </a:p>
          <a:p>
            <a:pPr marL="971550" lvl="1" indent="-514350">
              <a:buAutoNum type="arabicParenR"/>
            </a:pPr>
            <a:endParaRPr lang="en-US" dirty="0"/>
          </a:p>
          <a:p>
            <a:pPr lvl="0"/>
            <a:r>
              <a:rPr lang="en-US" dirty="0"/>
              <a:t>Laboratory Safety Fundamental Concepts and Laboratory Safety Online Refresher </a:t>
            </a:r>
            <a:r>
              <a:rPr lang="en-US" dirty="0" smtClean="0"/>
              <a:t>courses: </a:t>
            </a:r>
            <a:r>
              <a:rPr lang="en-US" dirty="0"/>
              <a:t>		</a:t>
            </a:r>
            <a:r>
              <a:rPr lang="en-US" u="sng" dirty="0">
                <a:hlinkClick r:id="rId2"/>
              </a:rPr>
              <a:t>http://map.ais.ucla.edu/go/1003938</a:t>
            </a:r>
            <a:endParaRPr lang="en-US" dirty="0"/>
          </a:p>
          <a:p>
            <a:pPr lvl="0"/>
            <a:r>
              <a:rPr lang="en-US" dirty="0"/>
              <a:t>Lab Safety Training Matrix:</a:t>
            </a:r>
          </a:p>
          <a:p>
            <a:pPr marL="0" indent="0">
              <a:buNone/>
            </a:pP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://ehs.ucla.edu/Pub/Lab%20Training%20Matrix.pdf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0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VI. Standard Operating Procedures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4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laboratories must ensure compliance with Title 8 requirements for Standard Operating Procedures (SOPs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SOPs </a:t>
            </a:r>
            <a:r>
              <a:rPr lang="en-US" dirty="0"/>
              <a:t>shall be written for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chemicals used in the laboratory listed in the Chemical Classification List </a:t>
            </a:r>
            <a:r>
              <a:rPr lang="en-US" dirty="0" smtClean="0"/>
              <a:t>(next slide)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>
                <a:solidFill>
                  <a:srgbClr val="FF0000"/>
                </a:solidFill>
              </a:rPr>
              <a:t>laboratories must modify each SOP template for use in the specific </a:t>
            </a:r>
            <a:r>
              <a:rPr lang="en-US" dirty="0" smtClean="0">
                <a:solidFill>
                  <a:srgbClr val="FF0000"/>
                </a:solidFill>
              </a:rPr>
              <a:t>laboratory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PI and all personnel responsible for performing the procedures detailed by the SOP shall sign </a:t>
            </a:r>
            <a:r>
              <a:rPr lang="en-US" dirty="0" smtClean="0">
                <a:solidFill>
                  <a:srgbClr val="FF0000"/>
                </a:solidFill>
              </a:rPr>
              <a:t>each SOP</a:t>
            </a:r>
            <a:r>
              <a:rPr lang="en-US" dirty="0">
                <a:solidFill>
                  <a:srgbClr val="FF0000"/>
                </a:solidFill>
              </a:rPr>
              <a:t>, acknowledge the contents, requirements and responsibilities </a:t>
            </a:r>
            <a:r>
              <a:rPr lang="en-US" dirty="0" smtClean="0">
                <a:solidFill>
                  <a:srgbClr val="FF0000"/>
                </a:solidFill>
              </a:rPr>
              <a:t>outlined</a:t>
            </a:r>
          </a:p>
          <a:p>
            <a:r>
              <a:rPr lang="en-US" dirty="0" smtClean="0"/>
              <a:t>Copies </a:t>
            </a:r>
            <a:r>
              <a:rPr lang="en-US" dirty="0"/>
              <a:t>of all SOPs relevant to that particular laboratory's operations must be maintained in each Laboratory Safety Manual or a separately designated </a:t>
            </a:r>
            <a:r>
              <a:rPr lang="en-US" dirty="0" smtClean="0"/>
              <a:t>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Chemical Classification List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6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Acutely Toxic Chemicals</a:t>
            </a:r>
          </a:p>
          <a:p>
            <a:r>
              <a:rPr lang="en-US" dirty="0" smtClean="0"/>
              <a:t>Regulated Carcinogens</a:t>
            </a:r>
          </a:p>
          <a:p>
            <a:r>
              <a:rPr lang="en-US" dirty="0" smtClean="0"/>
              <a:t>Select Carcinogens</a:t>
            </a:r>
          </a:p>
          <a:p>
            <a:r>
              <a:rPr lang="en-US" dirty="0" smtClean="0"/>
              <a:t>Reproductive Toxins</a:t>
            </a:r>
          </a:p>
          <a:p>
            <a:r>
              <a:rPr lang="en-US" dirty="0" smtClean="0"/>
              <a:t>Explosives</a:t>
            </a:r>
          </a:p>
          <a:p>
            <a:r>
              <a:rPr lang="en-US" dirty="0" smtClean="0"/>
              <a:t>Peroxide Forming Chemicals</a:t>
            </a:r>
          </a:p>
          <a:p>
            <a:r>
              <a:rPr lang="en-US" dirty="0" smtClean="0"/>
              <a:t>Strong Corrosives</a:t>
            </a:r>
          </a:p>
          <a:p>
            <a:r>
              <a:rPr lang="en-US" dirty="0" smtClean="0"/>
              <a:t>Strong Oxidizing Agents</a:t>
            </a:r>
          </a:p>
          <a:p>
            <a:r>
              <a:rPr lang="en-US" dirty="0" smtClean="0"/>
              <a:t>Strong Reducing Agents</a:t>
            </a:r>
          </a:p>
          <a:p>
            <a:r>
              <a:rPr lang="en-US" dirty="0" smtClean="0"/>
              <a:t>Pyrophoric Reagents</a:t>
            </a:r>
          </a:p>
          <a:p>
            <a:r>
              <a:rPr lang="en-US" dirty="0" smtClean="0"/>
              <a:t>Water Reactive Chemicals</a:t>
            </a:r>
          </a:p>
          <a:p>
            <a:pPr marL="0" indent="0">
              <a:buNone/>
            </a:pPr>
            <a:r>
              <a:rPr lang="en-US" b="1" dirty="0" smtClean="0"/>
              <a:t>About 500 individual chemicals or chemical classes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31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2074</Words>
  <Application>Microsoft Macintosh PowerPoint</Application>
  <PresentationFormat>On-screen Show (4:3)</PresentationFormat>
  <Paragraphs>277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SAFETY REQUIREMENTS UCLA DEPARTMENT OF CHEMISTRY AND BIOCHEMISTRY </vt:lpstr>
      <vt:lpstr>What the Agreement (Appendix A) Covers</vt:lpstr>
      <vt:lpstr>I. Lab Safety Manual and Chemical Hygiene Plan </vt:lpstr>
      <vt:lpstr>II. New/Visiting Principal Investigator Training</vt:lpstr>
      <vt:lpstr>III. Existing Principal Investigator Training </vt:lpstr>
      <vt:lpstr>IV. New Laboratory Personnel Training </vt:lpstr>
      <vt:lpstr>V. Existing Laboratory Personnel Training </vt:lpstr>
      <vt:lpstr>VI. Standard Operating Procedures </vt:lpstr>
      <vt:lpstr>Chemical Classification List </vt:lpstr>
      <vt:lpstr>PowerPoint Presentation</vt:lpstr>
      <vt:lpstr>PowerPoint Presentation</vt:lpstr>
      <vt:lpstr>PowerPoint Presentation</vt:lpstr>
      <vt:lpstr>Standard Operating Procedures </vt:lpstr>
      <vt:lpstr>Standard Operating Procedures </vt:lpstr>
      <vt:lpstr>VII. Procedures for Use of Pyrophoric Reagents </vt:lpstr>
      <vt:lpstr>VIII. PPE Assessment </vt:lpstr>
      <vt:lpstr>IX. Minimum PPE Requirements</vt:lpstr>
      <vt:lpstr>X. PPE Requirements - Lab Coats</vt:lpstr>
      <vt:lpstr>XI. PPE Requirements –  Flame Resistant Lab Coats</vt:lpstr>
      <vt:lpstr>XII. PPE Requirements - Lab Coats Outside of Lab Areas</vt:lpstr>
      <vt:lpstr>XIII. PPE Requirements - PPE Cleaning</vt:lpstr>
      <vt:lpstr>XIV. PPE Requirements –  Eye Protection</vt:lpstr>
      <vt:lpstr>XV. PPE Requirements –  Additional PPE</vt:lpstr>
      <vt:lpstr>XVI. PPE Requirements – Costs and Documentation</vt:lpstr>
      <vt:lpstr>XVII. PPE Requirements - Deficiencies</vt:lpstr>
      <vt:lpstr>XVIII. EH&amp;S Inspections </vt:lpstr>
      <vt:lpstr>XIX. Enhanced Cal/OSHA Reporting and Investigation </vt:lpstr>
      <vt:lpstr>PowerPoint Presentation</vt:lpstr>
      <vt:lpstr>XX. Enhanced Cal/OSHA Inspections </vt:lpstr>
      <vt:lpstr>OSHA Inspections</vt:lpstr>
      <vt:lpstr>OSHA Inspection Plan</vt:lpstr>
      <vt:lpstr>OSHA Inspection Expectations</vt:lpstr>
      <vt:lpstr>Illness and Injury Prevention Plan</vt:lpstr>
      <vt:lpstr>Illness and Injury Prevention Plan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REQUIREMENTS UCLA DEPARTMENT OF CHEMISTRY AND BIOCHEMISTRY </dc:title>
  <dc:creator>UCLA Chemistry</dc:creator>
  <cp:lastModifiedBy>UCLA Chemistry</cp:lastModifiedBy>
  <cp:revision>27</cp:revision>
  <cp:lastPrinted>2012-08-28T17:43:27Z</cp:lastPrinted>
  <dcterms:created xsi:type="dcterms:W3CDTF">2012-08-24T21:45:35Z</dcterms:created>
  <dcterms:modified xsi:type="dcterms:W3CDTF">2012-08-30T18:19:43Z</dcterms:modified>
</cp:coreProperties>
</file>