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8" r:id="rId3"/>
    <p:sldId id="260" r:id="rId4"/>
    <p:sldId id="262" r:id="rId5"/>
    <p:sldId id="263" r:id="rId6"/>
    <p:sldId id="264" r:id="rId7"/>
    <p:sldId id="268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63009-D99C-4268-A302-D44CCEF9780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1D699-7BEB-4523-BA9B-6DA497358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53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F07C8-488B-4BF0-A251-3D3DC46057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07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D6E6-72A6-489B-9F90-AA7479301A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F1FE-E409-44FC-963D-D8550D022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8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D6E6-72A6-489B-9F90-AA7479301A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F1FE-E409-44FC-963D-D8550D022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36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D6E6-72A6-489B-9F90-AA7479301A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F1FE-E409-44FC-963D-D8550D022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1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D6E6-72A6-489B-9F90-AA7479301A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F1FE-E409-44FC-963D-D8550D022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8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D6E6-72A6-489B-9F90-AA7479301A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F1FE-E409-44FC-963D-D8550D022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8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D6E6-72A6-489B-9F90-AA7479301A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F1FE-E409-44FC-963D-D8550D022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57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D6E6-72A6-489B-9F90-AA7479301A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F1FE-E409-44FC-963D-D8550D022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7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D6E6-72A6-489B-9F90-AA7479301A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F1FE-E409-44FC-963D-D8550D022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3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D6E6-72A6-489B-9F90-AA7479301A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F1FE-E409-44FC-963D-D8550D022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8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D6E6-72A6-489B-9F90-AA7479301A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F1FE-E409-44FC-963D-D8550D022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9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D6E6-72A6-489B-9F90-AA7479301A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F1FE-E409-44FC-963D-D8550D022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2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6D6E6-72A6-489B-9F90-AA7479301A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EF1FE-E409-44FC-963D-D8550D022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0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caffeine+mass+spectrum&amp;source=images&amp;cd=&amp;cad=rja&amp;docid=fNlmlA-NWWhNqM&amp;tbnid=wZaCVZ74Md_t5M:&amp;ved=0CAUQjRw&amp;url=http://svmsl.chem.cmu.edu/vmsl/Caffeine/caffeine_fragment.htm&amp;ei=ov5tUb2PPMq9igKliYHICA&amp;bvm=bv.45368065,d.cGE&amp;psig=AFQjCNHZPmBO3xGKYY-lBjSQlzsoU1j0UQ&amp;ust=1366249504293520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e/e6/Discovery_of_neon_isotopes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Lecture 4b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1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Mass Spectrometry</a:t>
            </a:r>
            <a:endParaRPr lang="en-US" sz="3200" b="1" dirty="0">
              <a:ln>
                <a:solidFill>
                  <a:srgbClr val="002060"/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25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Caffeine Mass Spectrum (EI)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mass spectrum of caffeine displays peaks are </a:t>
            </a:r>
            <a:r>
              <a:rPr lang="en-US" sz="2400" i="1" dirty="0" smtClean="0"/>
              <a:t>m/z</a:t>
            </a:r>
            <a:r>
              <a:rPr lang="en-US" sz="2400" dirty="0" smtClean="0"/>
              <a:t>=194 (100), </a:t>
            </a:r>
            <a:r>
              <a:rPr lang="en-US" sz="2400" dirty="0" smtClean="0">
                <a:solidFill>
                  <a:srgbClr val="C00000"/>
                </a:solidFill>
              </a:rPr>
              <a:t>109 (40), </a:t>
            </a:r>
            <a:r>
              <a:rPr lang="en-US" sz="2400" dirty="0" smtClean="0">
                <a:solidFill>
                  <a:srgbClr val="002060"/>
                </a:solidFill>
              </a:rPr>
              <a:t>82 (14),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67 (17) </a:t>
            </a:r>
            <a:r>
              <a:rPr lang="en-US" sz="2400" dirty="0" smtClean="0"/>
              <a:t>and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55 (17).  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5329124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ttp://svmsl.chem.cmu.edu/vmsl/Caffeine/images/caffeine_frag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27111"/>
            <a:ext cx="2734291" cy="3942865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5" name="Rectangle 4"/>
          <p:cNvSpPr/>
          <p:nvPr/>
        </p:nvSpPr>
        <p:spPr>
          <a:xfrm>
            <a:off x="7772400" y="2438400"/>
            <a:ext cx="1057891" cy="83820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95854" y="3428999"/>
            <a:ext cx="1057891" cy="96954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75803" y="4800600"/>
            <a:ext cx="934598" cy="83820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95853" y="4792133"/>
            <a:ext cx="376547" cy="1151468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453745" y="5181600"/>
            <a:ext cx="376546" cy="1151468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664" y="5757334"/>
            <a:ext cx="517726" cy="612642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11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History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5943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J. J. Thompson was able to separate two neon isotopes (</a:t>
            </a:r>
            <a:r>
              <a:rPr lang="en-US" i="1" dirty="0" smtClean="0"/>
              <a:t>Ne-20</a:t>
            </a:r>
            <a:r>
              <a:rPr lang="en-US" dirty="0" smtClean="0"/>
              <a:t> and </a:t>
            </a:r>
            <a:r>
              <a:rPr lang="en-US" i="1" dirty="0" smtClean="0"/>
              <a:t>Ne-22</a:t>
            </a:r>
            <a:r>
              <a:rPr lang="en-US" dirty="0" smtClean="0"/>
              <a:t>) in 1913, which </a:t>
            </a:r>
            <a:r>
              <a:rPr lang="en-US" dirty="0"/>
              <a:t>was the first evidence </a:t>
            </a:r>
            <a:r>
              <a:rPr lang="en-US" dirty="0" smtClean="0"/>
              <a:t>that </a:t>
            </a:r>
            <a:r>
              <a:rPr lang="en-US" dirty="0"/>
              <a:t>isotopes exist for stable </a:t>
            </a:r>
            <a:r>
              <a:rPr lang="en-US" dirty="0" smtClean="0"/>
              <a:t>elements (Noble Prize 1906 in Physics, Discovery of the electron in 1897</a:t>
            </a:r>
            <a:r>
              <a:rPr lang="en-US" dirty="0" smtClean="0"/>
              <a:t>). </a:t>
            </a:r>
            <a:endParaRPr lang="en-US" dirty="0" smtClean="0"/>
          </a:p>
          <a:p>
            <a:r>
              <a:rPr lang="en-US" dirty="0" smtClean="0"/>
              <a:t>F. W. Aston, who received the Noble </a:t>
            </a:r>
            <a:r>
              <a:rPr lang="en-US" dirty="0"/>
              <a:t>Prize </a:t>
            </a:r>
            <a:r>
              <a:rPr lang="en-US" dirty="0" smtClean="0"/>
              <a:t>in Chemistry in 1922, discovered isotopes </a:t>
            </a:r>
            <a:r>
              <a:rPr lang="en-US" dirty="0"/>
              <a:t>in a large number of </a:t>
            </a:r>
            <a:r>
              <a:rPr lang="en-US" dirty="0" smtClean="0"/>
              <a:t>nonradioactive elements by </a:t>
            </a:r>
            <a:r>
              <a:rPr lang="en-US" dirty="0"/>
              <a:t>means of his mass </a:t>
            </a:r>
            <a:r>
              <a:rPr lang="en-US" dirty="0" smtClean="0"/>
              <a:t>spectrograph (first one build). He also enunciated the </a:t>
            </a:r>
            <a:r>
              <a:rPr lang="en-US" i="1" dirty="0"/>
              <a:t>whole-number </a:t>
            </a:r>
            <a:r>
              <a:rPr lang="en-US" i="1" dirty="0" smtClean="0"/>
              <a:t>rule</a:t>
            </a:r>
            <a:r>
              <a:rPr lang="en-US" dirty="0" smtClean="0"/>
              <a:t>, which states </a:t>
            </a:r>
            <a:r>
              <a:rPr lang="en-US" dirty="0"/>
              <a:t>that the masses of the isotopes are whole number multiples of the mass of the </a:t>
            </a:r>
            <a:r>
              <a:rPr lang="en-US" dirty="0" smtClean="0"/>
              <a:t>hydrogen </a:t>
            </a:r>
            <a:r>
              <a:rPr lang="en-US" dirty="0" smtClean="0"/>
              <a:t>atom. </a:t>
            </a:r>
            <a:endParaRPr lang="en-US" dirty="0" smtClean="0"/>
          </a:p>
          <a:p>
            <a:r>
              <a:rPr lang="en-US" dirty="0" smtClean="0"/>
              <a:t>H. </a:t>
            </a:r>
            <a:r>
              <a:rPr lang="en-US" dirty="0" err="1" smtClean="0"/>
              <a:t>Dehmelt</a:t>
            </a:r>
            <a:r>
              <a:rPr lang="en-US" dirty="0" smtClean="0"/>
              <a:t> and W</a:t>
            </a:r>
            <a:r>
              <a:rPr lang="en-US" dirty="0"/>
              <a:t>. Paul </a:t>
            </a:r>
            <a:r>
              <a:rPr lang="en-US" dirty="0" smtClean="0"/>
              <a:t>built the </a:t>
            </a:r>
            <a:r>
              <a:rPr lang="en-US" dirty="0"/>
              <a:t>first quadrupole mass spectrometer in </a:t>
            </a:r>
            <a:r>
              <a:rPr lang="en-US" dirty="0" smtClean="0"/>
              <a:t>1953 </a:t>
            </a:r>
            <a:r>
              <a:rPr lang="en-US" dirty="0"/>
              <a:t>(Noble Prize </a:t>
            </a:r>
            <a:r>
              <a:rPr lang="en-US" dirty="0" smtClean="0"/>
              <a:t>1989 in </a:t>
            </a:r>
            <a:r>
              <a:rPr lang="en-US" dirty="0"/>
              <a:t>Physics</a:t>
            </a:r>
            <a:r>
              <a:rPr lang="en-US" dirty="0" smtClean="0"/>
              <a:t>). </a:t>
            </a:r>
            <a:endParaRPr lang="en-US" dirty="0" smtClean="0"/>
          </a:p>
          <a:p>
            <a:r>
              <a:rPr lang="en-US" dirty="0" smtClean="0"/>
              <a:t>K. Tanaka and J.B</a:t>
            </a:r>
            <a:r>
              <a:rPr lang="en-US" dirty="0"/>
              <a:t>. </a:t>
            </a:r>
            <a:r>
              <a:rPr lang="en-US" dirty="0" err="1"/>
              <a:t>Fenn</a:t>
            </a:r>
            <a:r>
              <a:rPr lang="en-US" dirty="0"/>
              <a:t> </a:t>
            </a:r>
            <a:r>
              <a:rPr lang="en-US" dirty="0" smtClean="0"/>
              <a:t>developed </a:t>
            </a:r>
            <a:r>
              <a:rPr lang="en-US" dirty="0"/>
              <a:t>the electrospray </a:t>
            </a:r>
            <a:r>
              <a:rPr lang="en-US" dirty="0" smtClean="0"/>
              <a:t>and soft laser desorption method, </a:t>
            </a:r>
            <a:r>
              <a:rPr lang="en-US" dirty="0"/>
              <a:t>which </a:t>
            </a:r>
            <a:r>
              <a:rPr lang="en-US" dirty="0" smtClean="0"/>
              <a:t>are </a:t>
            </a:r>
            <a:r>
              <a:rPr lang="en-US" dirty="0"/>
              <a:t>used for a lot of </a:t>
            </a:r>
            <a:r>
              <a:rPr lang="en-US" dirty="0" smtClean="0"/>
              <a:t>proteins (</a:t>
            </a:r>
            <a:r>
              <a:rPr lang="en-US" dirty="0"/>
              <a:t>Noble Prize </a:t>
            </a:r>
            <a:r>
              <a:rPr lang="en-US" dirty="0" smtClean="0"/>
              <a:t>2002 in </a:t>
            </a:r>
            <a:r>
              <a:rPr lang="en-US" dirty="0"/>
              <a:t>Chemistry</a:t>
            </a:r>
            <a:r>
              <a:rPr lang="en-US" dirty="0" smtClean="0"/>
              <a:t>). 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" t="10040" r="3519" b="10040"/>
          <a:stretch/>
        </p:blipFill>
        <p:spPr bwMode="auto">
          <a:xfrm>
            <a:off x="6400800" y="4419600"/>
            <a:ext cx="2286000" cy="1522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File:Discovery of neon isotope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609724"/>
            <a:ext cx="1850585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66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Electron Impact Mass Spectrometry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9855" y="1447800"/>
            <a:ext cx="8229600" cy="45720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Electron Impact (EI) is hard </a:t>
            </a:r>
            <a:r>
              <a:rPr lang="en-US" sz="1800" b="1" dirty="0"/>
              <a:t>ionization </a:t>
            </a:r>
            <a:r>
              <a:rPr lang="en-US" sz="1800" b="1" dirty="0" smtClean="0"/>
              <a:t>technique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</a:rPr>
              <a:t>An ionizing </a:t>
            </a:r>
            <a:r>
              <a:rPr lang="en-US" sz="1800" dirty="0">
                <a:solidFill>
                  <a:srgbClr val="002060"/>
                </a:solidFill>
              </a:rPr>
              <a:t>beam of electrons generated in the ionization chamber causes the ionization and/or fragmentation of the </a:t>
            </a:r>
            <a:r>
              <a:rPr lang="en-US" sz="1800" dirty="0" smtClean="0">
                <a:solidFill>
                  <a:srgbClr val="002060"/>
                </a:solidFill>
              </a:rPr>
              <a:t>molecule. </a:t>
            </a:r>
            <a:endParaRPr lang="en-US" sz="18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</a:rPr>
              <a:t>The </a:t>
            </a:r>
            <a:r>
              <a:rPr lang="en-US" sz="1800" dirty="0">
                <a:solidFill>
                  <a:srgbClr val="002060"/>
                </a:solidFill>
              </a:rPr>
              <a:t>higher the energy of the electrons is, the more fragmentation </a:t>
            </a:r>
            <a:r>
              <a:rPr lang="en-US" sz="1800" dirty="0" smtClean="0">
                <a:solidFill>
                  <a:srgbClr val="002060"/>
                </a:solidFill>
              </a:rPr>
              <a:t>is </a:t>
            </a:r>
            <a:r>
              <a:rPr lang="en-US" sz="1800" dirty="0">
                <a:solidFill>
                  <a:srgbClr val="002060"/>
                </a:solidFill>
              </a:rPr>
              <a:t>observed up to the point where the molecular ion (M</a:t>
            </a:r>
            <a:r>
              <a:rPr lang="en-US" sz="1800" baseline="30000" dirty="0" smtClean="0">
                <a:solidFill>
                  <a:srgbClr val="002060"/>
                </a:solidFill>
              </a:rPr>
              <a:t>+</a:t>
            </a:r>
            <a:r>
              <a:rPr lang="en-US" sz="1800" dirty="0" smtClean="0">
                <a:solidFill>
                  <a:srgbClr val="002060"/>
                </a:solidFill>
              </a:rPr>
              <a:t>) cannot be observed </a:t>
            </a:r>
            <a:r>
              <a:rPr lang="en-US" sz="1800" dirty="0" smtClean="0">
                <a:solidFill>
                  <a:srgbClr val="002060"/>
                </a:solidFill>
              </a:rPr>
              <a:t>anymore.</a:t>
            </a:r>
            <a:endParaRPr lang="en-US" sz="18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3505200" y="3276600"/>
            <a:ext cx="4572000" cy="2895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86200" y="384048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AB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5722" y="384048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AB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384048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AB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+</a:t>
            </a:r>
            <a:endParaRPr lang="en-US" sz="1200" b="1" baseline="30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384048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AB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+</a:t>
            </a:r>
            <a:endParaRPr lang="en-US" sz="1200" b="1" baseline="30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41148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AB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+</a:t>
            </a:r>
            <a:endParaRPr lang="en-US" sz="1200" b="1" baseline="30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23760" y="45720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AB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+</a:t>
            </a:r>
            <a:endParaRPr lang="en-US" sz="1200" b="1" baseline="30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69480" y="512064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AB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+</a:t>
            </a:r>
            <a:endParaRPr lang="en-US" sz="1200" b="1" baseline="30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5200" y="56388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AB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+</a:t>
            </a:r>
            <a:endParaRPr lang="en-US" sz="1200" b="1" baseline="30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9800" y="3990201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1200" b="1" baseline="30000" dirty="0" smtClean="0">
                <a:solidFill>
                  <a:schemeClr val="accent6">
                    <a:lumMod val="50000"/>
                  </a:schemeClr>
                </a:solidFill>
              </a:rPr>
              <a:t>+</a:t>
            </a:r>
            <a:endParaRPr lang="en-US" sz="1200" b="1" baseline="30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9400" y="4161859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1200" b="1" baseline="30000" dirty="0" smtClean="0">
                <a:solidFill>
                  <a:schemeClr val="accent6">
                    <a:lumMod val="50000"/>
                  </a:schemeClr>
                </a:solidFill>
              </a:rPr>
              <a:t>+</a:t>
            </a:r>
            <a:endParaRPr lang="en-US" sz="1200" b="1" baseline="30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7480" y="3840480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2">
                    <a:lumMod val="10000"/>
                  </a:schemeClr>
                </a:solidFill>
              </a:rPr>
              <a:t>B</a:t>
            </a:r>
            <a:r>
              <a:rPr lang="en-US" sz="1200" b="1" baseline="30000" dirty="0" smtClean="0">
                <a:solidFill>
                  <a:schemeClr val="bg2">
                    <a:lumMod val="10000"/>
                  </a:schemeClr>
                </a:solidFill>
              </a:rPr>
              <a:t>+</a:t>
            </a:r>
            <a:endParaRPr lang="en-US" sz="12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27483" y="4023360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2">
                    <a:lumMod val="10000"/>
                  </a:schemeClr>
                </a:solidFill>
              </a:rPr>
              <a:t>B</a:t>
            </a:r>
            <a:r>
              <a:rPr lang="en-US" sz="1200" b="1" baseline="30000" dirty="0" smtClean="0">
                <a:solidFill>
                  <a:schemeClr val="bg2">
                    <a:lumMod val="10000"/>
                  </a:schemeClr>
                </a:solidFill>
              </a:rPr>
              <a:t>+</a:t>
            </a:r>
            <a:endParaRPr lang="en-US" sz="12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81991" y="4447401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2">
                    <a:lumMod val="10000"/>
                  </a:schemeClr>
                </a:solidFill>
              </a:rPr>
              <a:t>B</a:t>
            </a:r>
            <a:r>
              <a:rPr lang="en-US" sz="1200" b="1" baseline="30000" dirty="0" smtClean="0">
                <a:solidFill>
                  <a:schemeClr val="bg2">
                    <a:lumMod val="10000"/>
                  </a:schemeClr>
                </a:solidFill>
              </a:rPr>
              <a:t>+</a:t>
            </a:r>
            <a:endParaRPr lang="en-US" sz="12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7" t="6448" r="22693" b="17030"/>
          <a:stretch/>
        </p:blipFill>
        <p:spPr bwMode="auto">
          <a:xfrm>
            <a:off x="6737010" y="4704888"/>
            <a:ext cx="313817" cy="288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7" t="6448" r="22693" b="17030"/>
          <a:stretch/>
        </p:blipFill>
        <p:spPr bwMode="auto">
          <a:xfrm>
            <a:off x="6400800" y="4376696"/>
            <a:ext cx="313817" cy="288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 descr="C:\Users\bacher\Desktop\Video projects\happy face1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3" t="6645" r="5025"/>
          <a:stretch/>
        </p:blipFill>
        <p:spPr bwMode="auto">
          <a:xfrm>
            <a:off x="7349859" y="6172200"/>
            <a:ext cx="397866" cy="30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>
            <a:off x="2819400" y="3931920"/>
            <a:ext cx="990600" cy="2679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55342" y="3733800"/>
            <a:ext cx="1135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From GC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53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Electron Impact Mass Spectrometry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Mass spectrometers are often connected to gas chromatographs (GC/MS) to separate the compounds before they enter the mass </a:t>
            </a:r>
            <a:r>
              <a:rPr lang="en-US" sz="2200" dirty="0" smtClean="0"/>
              <a:t>spectrometer.</a:t>
            </a:r>
            <a:endParaRPr lang="en-US" sz="2200" dirty="0" smtClean="0"/>
          </a:p>
          <a:p>
            <a:r>
              <a:rPr lang="en-US" sz="2200" dirty="0" smtClean="0"/>
              <a:t>They only require very small amounts of sample (~1 </a:t>
            </a:r>
            <a:r>
              <a:rPr lang="en-US" sz="2200" dirty="0" err="1" smtClean="0"/>
              <a:t>ng</a:t>
            </a:r>
            <a:r>
              <a:rPr lang="en-US" sz="2200" dirty="0" smtClean="0"/>
              <a:t>).</a:t>
            </a:r>
            <a:endParaRPr lang="en-US" sz="2200" dirty="0" smtClean="0"/>
          </a:p>
          <a:p>
            <a:r>
              <a:rPr lang="en-US" sz="2200" dirty="0" smtClean="0"/>
              <a:t>The mass spectrometer employs an ultrahigh vacuum (&lt;10</a:t>
            </a:r>
            <a:r>
              <a:rPr lang="en-US" sz="2200" baseline="30000" dirty="0" smtClean="0"/>
              <a:t>-6 </a:t>
            </a:r>
            <a:r>
              <a:rPr lang="en-US" sz="2200" dirty="0" smtClean="0"/>
              <a:t>torr</a:t>
            </a:r>
            <a:r>
              <a:rPr lang="en-US" sz="2200" dirty="0" smtClean="0"/>
              <a:t>).</a:t>
            </a:r>
            <a:endParaRPr lang="en-US" sz="2200" dirty="0" smtClean="0"/>
          </a:p>
          <a:p>
            <a:r>
              <a:rPr lang="en-US" sz="2200" dirty="0" smtClean="0"/>
              <a:t>Since there is only </a:t>
            </a:r>
            <a:r>
              <a:rPr lang="en-US" sz="2200" dirty="0"/>
              <a:t>one </a:t>
            </a:r>
            <a:r>
              <a:rPr lang="en-US" sz="2200" dirty="0" smtClean="0"/>
              <a:t>detector, the </a:t>
            </a:r>
            <a:r>
              <a:rPr lang="en-US" sz="2200" dirty="0"/>
              <a:t>magnetic field </a:t>
            </a:r>
            <a:r>
              <a:rPr lang="en-US" sz="2200" dirty="0" smtClean="0"/>
              <a:t>has to be </a:t>
            </a:r>
            <a:br>
              <a:rPr lang="en-US" sz="2200" dirty="0" smtClean="0"/>
            </a:br>
            <a:r>
              <a:rPr lang="en-US" sz="2200" dirty="0" smtClean="0"/>
              <a:t>scanned </a:t>
            </a:r>
            <a:r>
              <a:rPr lang="en-US" sz="2200" dirty="0"/>
              <a:t>during </a:t>
            </a:r>
            <a:r>
              <a:rPr lang="en-US" sz="2200" dirty="0" smtClean="0"/>
              <a:t>the acquisition in </a:t>
            </a:r>
            <a:r>
              <a:rPr lang="en-US" sz="2200" dirty="0"/>
              <a:t>order to collect </a:t>
            </a:r>
            <a:r>
              <a:rPr lang="en-US" sz="2200" dirty="0" smtClean="0"/>
              <a:t>ions with different </a:t>
            </a:r>
            <a:r>
              <a:rPr lang="en-US" sz="2200" i="1" dirty="0" smtClean="0"/>
              <a:t>m/z</a:t>
            </a:r>
            <a:r>
              <a:rPr lang="en-US" sz="2200" dirty="0" smtClean="0"/>
              <a:t> ratio, which arrive at different </a:t>
            </a:r>
            <a:r>
              <a:rPr lang="en-US" sz="2200" dirty="0" smtClean="0"/>
              <a:t>times. </a:t>
            </a:r>
            <a:endParaRPr lang="en-US" sz="2200" dirty="0" smtClean="0"/>
          </a:p>
          <a:p>
            <a:r>
              <a:rPr lang="en-US" sz="2200" dirty="0" smtClean="0"/>
              <a:t>The neutral fragments do not interact with the magnetic field and are lost in the process (bounce into the walls</a:t>
            </a:r>
            <a:r>
              <a:rPr lang="en-US" sz="2200" dirty="0" smtClean="0"/>
              <a:t>):</a:t>
            </a: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410199"/>
            <a:ext cx="4991528" cy="10058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51526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Fragmentation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mass spectrum is a plot of the relative ion abundance </a:t>
            </a:r>
            <a:br>
              <a:rPr lang="en-US" dirty="0" smtClean="0"/>
            </a:br>
            <a:r>
              <a:rPr lang="en-US" dirty="0" smtClean="0"/>
              <a:t>versus </a:t>
            </a:r>
            <a:r>
              <a:rPr lang="en-US" b="1" i="1" dirty="0" smtClean="0">
                <a:solidFill>
                  <a:srgbClr val="C00000"/>
                </a:solidFill>
              </a:rPr>
              <a:t>m/z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(mass/charge, the charge for simple molecules </a:t>
            </a:r>
            <a:br>
              <a:rPr lang="en-US" dirty="0" smtClean="0"/>
            </a:br>
            <a:r>
              <a:rPr lang="en-US" dirty="0" smtClean="0"/>
              <a:t>is usually </a:t>
            </a:r>
            <a:r>
              <a:rPr lang="en-US" i="1" dirty="0" smtClean="0"/>
              <a:t>z</a:t>
            </a:r>
            <a:r>
              <a:rPr lang="en-US" dirty="0" smtClean="0"/>
              <a:t>= +1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C00000"/>
                </a:solidFill>
              </a:rPr>
              <a:t>molecular </a:t>
            </a:r>
            <a:r>
              <a:rPr lang="en-US" b="1" i="1" dirty="0">
                <a:solidFill>
                  <a:srgbClr val="C00000"/>
                </a:solidFill>
              </a:rPr>
              <a:t>ion peak</a:t>
            </a:r>
            <a:r>
              <a:rPr lang="en-US" b="1" i="1" dirty="0"/>
              <a:t> </a:t>
            </a:r>
            <a:r>
              <a:rPr lang="en-US" dirty="0"/>
              <a:t>(=</a:t>
            </a:r>
            <a:r>
              <a:rPr lang="en-US" b="1" i="1" dirty="0">
                <a:solidFill>
                  <a:srgbClr val="C00000"/>
                </a:solidFill>
              </a:rPr>
              <a:t>parent peak</a:t>
            </a:r>
            <a:r>
              <a:rPr lang="en-US" dirty="0"/>
              <a:t>) is the peak that 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due </a:t>
            </a:r>
            <a:r>
              <a:rPr lang="en-US" dirty="0"/>
              <a:t>to </a:t>
            </a:r>
            <a:r>
              <a:rPr lang="en-US" dirty="0" smtClean="0"/>
              <a:t>the cation </a:t>
            </a:r>
            <a:r>
              <a:rPr lang="en-US" dirty="0"/>
              <a:t>of the </a:t>
            </a:r>
            <a:r>
              <a:rPr lang="en-US" dirty="0" smtClean="0"/>
              <a:t>complete </a:t>
            </a:r>
            <a:r>
              <a:rPr lang="en-US" dirty="0" smtClean="0"/>
              <a:t>molecule.</a:t>
            </a:r>
            <a:endParaRPr lang="en-US" dirty="0"/>
          </a:p>
          <a:p>
            <a:r>
              <a:rPr lang="en-US" dirty="0"/>
              <a:t>The </a:t>
            </a:r>
            <a:r>
              <a:rPr lang="en-US" b="1" i="1" dirty="0">
                <a:solidFill>
                  <a:srgbClr val="C00000"/>
                </a:solidFill>
              </a:rPr>
              <a:t>base peak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is the largest peak in the spectrum (=100 </a:t>
            </a:r>
            <a:r>
              <a:rPr lang="en-US" dirty="0" smtClean="0"/>
              <a:t>%).</a:t>
            </a:r>
            <a:endParaRPr lang="en-US" dirty="0"/>
          </a:p>
          <a:p>
            <a:r>
              <a:rPr lang="en-US" b="1" i="1" dirty="0">
                <a:solidFill>
                  <a:srgbClr val="C00000"/>
                </a:solidFill>
              </a:rPr>
              <a:t>Stevenson’s rule</a:t>
            </a:r>
            <a:r>
              <a:rPr lang="en-US" i="1" dirty="0">
                <a:solidFill>
                  <a:srgbClr val="C00000"/>
                </a:solidFill>
              </a:rPr>
              <a:t>: </a:t>
            </a:r>
            <a:r>
              <a:rPr lang="en-US" dirty="0"/>
              <a:t>When a fragmentation takes place, the positive charge remains on the fragment with the lowest ionization </a:t>
            </a:r>
            <a:r>
              <a:rPr lang="en-US" dirty="0" smtClean="0"/>
              <a:t>energy: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more stable the fragment is, the higher the abundance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of the ion is resulting in a larger peak because its lifetime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is longer</a:t>
            </a:r>
          </a:p>
        </p:txBody>
      </p:sp>
    </p:spTree>
    <p:extLst>
      <p:ext uri="{BB962C8B-B14F-4D97-AF65-F5344CB8AC3E}">
        <p14:creationId xmlns:p14="http://schemas.microsoft.com/office/powerpoint/2010/main" val="107393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Information from the Mass spectrum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Molecular Mass </a:t>
            </a:r>
          </a:p>
          <a:p>
            <a:r>
              <a:rPr lang="en-US" sz="2400" dirty="0" smtClean="0"/>
              <a:t>Presence of an odd number of nitrogen atoms (if molecular mass is odd)</a:t>
            </a:r>
          </a:p>
          <a:p>
            <a:endParaRPr lang="en-US" sz="3200" dirty="0"/>
          </a:p>
          <a:p>
            <a:r>
              <a:rPr lang="en-US" sz="2400" dirty="0" smtClean="0"/>
              <a:t>Presence of certain fragments that are due to very strong peaks i.e., benzyl, acylium, etc.</a:t>
            </a:r>
          </a:p>
          <a:p>
            <a:r>
              <a:rPr lang="en-US" sz="2400" dirty="0" smtClean="0"/>
              <a:t>Presence of certain functional groups due to fragments lost </a:t>
            </a:r>
            <a:br>
              <a:rPr lang="en-US" sz="2400" dirty="0" smtClean="0"/>
            </a:br>
            <a:r>
              <a:rPr lang="en-US" sz="2400" dirty="0" smtClean="0"/>
              <a:t>or observed i.e., alcohols exhibit a peak at </a:t>
            </a:r>
            <a:r>
              <a:rPr lang="en-US" sz="2400" i="1" dirty="0" smtClean="0"/>
              <a:t>m/z</a:t>
            </a:r>
            <a:r>
              <a:rPr lang="en-US" sz="2400" dirty="0" smtClean="0"/>
              <a:t>=31 due to [CH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OH]-fragment </a:t>
            </a:r>
            <a:r>
              <a:rPr lang="en-US" sz="2400" dirty="0"/>
              <a:t>while at </a:t>
            </a:r>
            <a:r>
              <a:rPr lang="en-US" sz="2400" i="1" dirty="0" smtClean="0"/>
              <a:t>m/z</a:t>
            </a:r>
            <a:r>
              <a:rPr lang="en-US" sz="2400" dirty="0" smtClean="0"/>
              <a:t>=47 </a:t>
            </a:r>
            <a:r>
              <a:rPr lang="en-US" sz="2400" dirty="0"/>
              <a:t>due to [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SH</a:t>
            </a:r>
            <a:r>
              <a:rPr lang="en-US" sz="2400" dirty="0"/>
              <a:t>]-fragment</a:t>
            </a:r>
            <a:endParaRPr lang="en-US" sz="2400" dirty="0" smtClean="0"/>
          </a:p>
          <a:p>
            <a:endParaRPr lang="en-US" sz="24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0505" y="2501314"/>
            <a:ext cx="5459095" cy="8394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410200"/>
            <a:ext cx="4436076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/>
        </p:spPr>
      </p:pic>
      <p:sp>
        <p:nvSpPr>
          <p:cNvPr id="5" name="Rectangle 4"/>
          <p:cNvSpPr/>
          <p:nvPr/>
        </p:nvSpPr>
        <p:spPr>
          <a:xfrm>
            <a:off x="5715000" y="2501314"/>
            <a:ext cx="838200" cy="83947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67600" y="2501314"/>
            <a:ext cx="762000" cy="83947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6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Information from the Mass spectrum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Structural information about the molecule can be obtained by analysis of lost fragments and the identification of stable ions in the mass spectrum  </a:t>
            </a:r>
          </a:p>
          <a:p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140" y="3124200"/>
            <a:ext cx="5105400" cy="318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05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Information from the Mass spectrum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Number of carbon atoms from the ratio of [</a:t>
            </a:r>
            <a:r>
              <a:rPr lang="en-US" sz="2000" dirty="0" smtClean="0"/>
              <a:t>M+1]/[M]-</a:t>
            </a:r>
            <a:r>
              <a:rPr lang="en-US" sz="2000" dirty="0"/>
              <a:t>peaks (</a:t>
            </a:r>
            <a:r>
              <a:rPr lang="en-US" sz="2000" dirty="0" smtClean="0"/>
              <a:t>1.1 % </a:t>
            </a:r>
            <a:r>
              <a:rPr lang="en-US" sz="2000" dirty="0"/>
              <a:t>for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each </a:t>
            </a:r>
            <a:r>
              <a:rPr lang="en-US" sz="2000" dirty="0"/>
              <a:t>carbon</a:t>
            </a:r>
            <a:r>
              <a:rPr lang="en-US" sz="2000" dirty="0" smtClean="0"/>
              <a:t>) i.e., the ratio would be 11 % (=0.11) if there were ten carbon atoms in the </a:t>
            </a:r>
            <a:r>
              <a:rPr lang="en-US" sz="2000" dirty="0" smtClean="0"/>
              <a:t>fragment.</a:t>
            </a:r>
            <a:endParaRPr lang="en-US" sz="2000" dirty="0"/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Mc</a:t>
            </a:r>
            <a:r>
              <a:rPr lang="en-US" sz="2000" dirty="0" smtClean="0"/>
              <a:t> Lafferty </a:t>
            </a:r>
            <a:r>
              <a:rPr lang="en-US" sz="2000" dirty="0"/>
              <a:t>rearrangement </a:t>
            </a:r>
            <a:r>
              <a:rPr lang="en-US" sz="2000" dirty="0" smtClean="0"/>
              <a:t>is observed for </a:t>
            </a:r>
            <a:r>
              <a:rPr lang="en-US" sz="2000" dirty="0"/>
              <a:t>carbonyl compounds </a:t>
            </a:r>
            <a:r>
              <a:rPr lang="en-US" sz="2000" dirty="0" smtClean="0"/>
              <a:t>with</a:t>
            </a:r>
            <a:br>
              <a:rPr lang="en-US" sz="2000" dirty="0" smtClean="0"/>
            </a:br>
            <a:r>
              <a:rPr lang="en-US" sz="2000" dirty="0" smtClean="0"/>
              <a:t>a </a:t>
            </a:r>
            <a:r>
              <a:rPr lang="en-US" sz="2000" smtClean="0"/>
              <a:t>longer </a:t>
            </a:r>
            <a:r>
              <a:rPr lang="en-US" sz="2000" smtClean="0"/>
              <a:t>chain.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318932"/>
            <a:ext cx="2306320" cy="17373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318931"/>
            <a:ext cx="4350022" cy="2927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7010400" y="3660988"/>
            <a:ext cx="0" cy="60621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0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Information from the Mass spectrum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several chlorine and/or bromine atoms are present in the molecule, isotope clusters consisting </a:t>
            </a:r>
            <a:r>
              <a:rPr lang="en-US" dirty="0"/>
              <a:t>of </a:t>
            </a:r>
            <a:r>
              <a:rPr lang="en-US" dirty="0" smtClean="0"/>
              <a:t>(n+1) peaks are found in the </a:t>
            </a:r>
            <a:r>
              <a:rPr lang="en-US" dirty="0" smtClean="0"/>
              <a:t>spectrum. </a:t>
            </a:r>
            <a:endParaRPr lang="en-US" dirty="0" smtClean="0"/>
          </a:p>
          <a:p>
            <a:r>
              <a:rPr lang="en-US" dirty="0" smtClean="0"/>
              <a:t>Pattern </a:t>
            </a:r>
            <a:r>
              <a:rPr lang="en-US" dirty="0"/>
              <a:t>for </a:t>
            </a:r>
            <a:r>
              <a:rPr lang="en-US" dirty="0" smtClean="0"/>
              <a:t>halogen </a:t>
            </a:r>
            <a:r>
              <a:rPr lang="en-US" dirty="0" smtClean="0"/>
              <a:t>clusters:</a:t>
            </a:r>
            <a:r>
              <a:rPr lang="en-US" dirty="0"/>
              <a:t>		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284830"/>
              </p:ext>
            </p:extLst>
          </p:nvPr>
        </p:nvGraphicFramePr>
        <p:xfrm>
          <a:off x="838200" y="3048000"/>
          <a:ext cx="47244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3000"/>
                <a:gridCol w="914400"/>
                <a:gridCol w="12192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Elements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800" b="1" kern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sz="1800" kern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1" kern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sz="1800" kern="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1" kern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100:32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100:64:10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100:96:31:3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Br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100:98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51:100:49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34:100:98:32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034368"/>
              </p:ext>
            </p:extLst>
          </p:nvPr>
        </p:nvGraphicFramePr>
        <p:xfrm>
          <a:off x="838200" y="4876800"/>
          <a:ext cx="64770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0337"/>
                <a:gridCol w="1506279"/>
                <a:gridCol w="1656907"/>
                <a:gridCol w="203347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Elements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77:100:25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61:100:46:6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51:100:65:18:1.7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Br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44:100:70:14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38:100:90:32:4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31:92:100:50:12:1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270" y="2362200"/>
            <a:ext cx="2833792" cy="226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041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532</Words>
  <Application>Microsoft Office PowerPoint</Application>
  <PresentationFormat>On-screen Show (4:3)</PresentationFormat>
  <Paragraphs>97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</vt:lpstr>
      <vt:lpstr>Times New Roman</vt:lpstr>
      <vt:lpstr>Office Theme</vt:lpstr>
      <vt:lpstr>Lecture 4b</vt:lpstr>
      <vt:lpstr>History </vt:lpstr>
      <vt:lpstr>Electron Impact Mass Spectrometry I</vt:lpstr>
      <vt:lpstr>Electron Impact Mass Spectrometry II</vt:lpstr>
      <vt:lpstr>Fragmentation I</vt:lpstr>
      <vt:lpstr>Information from the Mass spectrum I</vt:lpstr>
      <vt:lpstr>Information from the Mass spectrum II</vt:lpstr>
      <vt:lpstr>Information from the Mass spectrum III</vt:lpstr>
      <vt:lpstr>Information from the Mass spectrum IV</vt:lpstr>
      <vt:lpstr>Caffeine Mass Spectrum (EI)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4b</dc:title>
  <dc:creator>Alf Bacher</dc:creator>
  <cp:lastModifiedBy>Alf Bacher</cp:lastModifiedBy>
  <cp:revision>22</cp:revision>
  <dcterms:created xsi:type="dcterms:W3CDTF">2013-04-17T01:22:26Z</dcterms:created>
  <dcterms:modified xsi:type="dcterms:W3CDTF">2016-04-13T00:50:47Z</dcterms:modified>
</cp:coreProperties>
</file>